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tableStyles" Target="tableStyles.xml"/><Relationship Id="rId44" Type="http://schemas.openxmlformats.org/officeDocument/2006/relationships/presProps" Target="presProps.xml"/><Relationship Id="rId45" Type="http://schemas.openxmlformats.org/officeDocument/2006/relationships/viewProps" Target="viewProps.xml"/><Relationship Id="rId46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8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2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8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7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81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8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8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8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8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7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slideLayout" Target="../slideLayouts/slideLayout7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xmlns:r="http://schemas.openxmlformats.org/officeDocument/2006/relationships" r:embed="rId1"/>
          <a:stretch>
            <a:fillRect/>
          </a:stretch>
        </a:blipFill>
      </p:bgPr>
    </p:bg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"/>
          <p:cNvSpPr txBox="1"/>
          <p:nvPr/>
        </p:nvSpPr>
        <p:spPr>
          <a:xfrm>
            <a:off x="1581287" y="2344801"/>
            <a:ext cx="5981424" cy="1310640"/>
          </a:xfrm>
          <a:prstGeom prst="rect"/>
          <a:ln>
            <a:noFill/>
            <a:prstDash val="solid"/>
          </a:ln>
        </p:spPr>
        <p:txBody>
          <a:bodyPr rtlCol="0" wrap="square">
            <a:spAutoFit/>
          </a:bodyPr>
          <a:p>
            <a:r>
              <a:rPr b="1" sz="4100" lang="en-US">
                <a:solidFill>
                  <a:srgbClr val="000000"/>
                </a:solidFill>
              </a:rPr>
              <a:t>4</a:t>
            </a:r>
            <a:r>
              <a:rPr b="1" sz="4100" lang="en-US">
                <a:solidFill>
                  <a:srgbClr val="000000"/>
                </a:solidFill>
              </a:rPr>
              <a:t>.</a:t>
            </a:r>
            <a:r>
              <a:rPr b="1" sz="4100" lang="en-US">
                <a:solidFill>
                  <a:srgbClr val="000000"/>
                </a:solidFill>
              </a:rPr>
              <a:t> </a:t>
            </a:r>
            <a:r>
              <a:rPr b="1" sz="4100" lang="en-US">
                <a:solidFill>
                  <a:srgbClr val="000000"/>
                </a:solidFill>
              </a:rPr>
              <a:t>C</a:t>
            </a:r>
            <a:r>
              <a:rPr b="1" sz="4100" lang="en-US">
                <a:solidFill>
                  <a:srgbClr val="000000"/>
                </a:solidFill>
              </a:rPr>
              <a:t>h</a:t>
            </a:r>
            <a:r>
              <a:rPr b="1" sz="4100" lang="en-US">
                <a:solidFill>
                  <a:srgbClr val="000000"/>
                </a:solidFill>
              </a:rPr>
              <a:t>e</a:t>
            </a:r>
            <a:r>
              <a:rPr b="1" sz="4100" lang="en-US">
                <a:solidFill>
                  <a:srgbClr val="000000"/>
                </a:solidFill>
              </a:rPr>
              <a:t>m</a:t>
            </a:r>
            <a:r>
              <a:rPr b="1" sz="4100" lang="en-US">
                <a:solidFill>
                  <a:srgbClr val="000000"/>
                </a:solidFill>
              </a:rPr>
              <a:t>i</a:t>
            </a:r>
            <a:r>
              <a:rPr b="1" sz="4100" lang="en-US">
                <a:solidFill>
                  <a:srgbClr val="000000"/>
                </a:solidFill>
              </a:rPr>
              <a:t>stry</a:t>
            </a:r>
            <a:r>
              <a:rPr b="1" sz="4100" lang="en-US">
                <a:solidFill>
                  <a:srgbClr val="000000"/>
                </a:solidFill>
              </a:rPr>
              <a:t> </a:t>
            </a:r>
            <a:r>
              <a:rPr b="1" sz="4100" lang="en-US">
                <a:solidFill>
                  <a:srgbClr val="000000"/>
                </a:solidFill>
              </a:rPr>
              <a:t>o</a:t>
            </a:r>
            <a:r>
              <a:rPr b="1" sz="4100" lang="en-US">
                <a:solidFill>
                  <a:srgbClr val="000000"/>
                </a:solidFill>
              </a:rPr>
              <a:t>f</a:t>
            </a:r>
            <a:r>
              <a:rPr b="1" sz="4100" lang="en-US">
                <a:solidFill>
                  <a:srgbClr val="000000"/>
                </a:solidFill>
              </a:rPr>
              <a:t> </a:t>
            </a:r>
            <a:r>
              <a:rPr b="1" sz="4100" lang="en-US">
                <a:solidFill>
                  <a:srgbClr val="000000"/>
                </a:solidFill>
              </a:rPr>
              <a:t>E</a:t>
            </a:r>
            <a:r>
              <a:rPr b="1" sz="4100" lang="en-US">
                <a:solidFill>
                  <a:srgbClr val="000000"/>
                </a:solidFill>
              </a:rPr>
              <a:t>l</a:t>
            </a:r>
            <a:r>
              <a:rPr b="1" sz="4100" lang="en-US">
                <a:solidFill>
                  <a:srgbClr val="000000"/>
                </a:solidFill>
              </a:rPr>
              <a:t>e</a:t>
            </a:r>
            <a:r>
              <a:rPr b="1" sz="4100" lang="en-US">
                <a:solidFill>
                  <a:srgbClr val="000000"/>
                </a:solidFill>
              </a:rPr>
              <a:t>ments</a:t>
            </a:r>
            <a:r>
              <a:rPr b="1" sz="4100" lang="en-US">
                <a:solidFill>
                  <a:srgbClr val="000000"/>
                </a:solidFill>
              </a:rPr>
              <a:t> </a:t>
            </a:r>
            <a:r>
              <a:rPr b="1" sz="4100" lang="en-US">
                <a:solidFill>
                  <a:srgbClr val="800000"/>
                </a:solidFill>
              </a:rPr>
              <a:t>o</a:t>
            </a:r>
            <a:r>
              <a:rPr b="1" sz="4100" lang="en-US">
                <a:solidFill>
                  <a:srgbClr val="800000"/>
                </a:solidFill>
              </a:rPr>
              <a:t>f</a:t>
            </a:r>
            <a:r>
              <a:rPr b="1" sz="4100" lang="en-US">
                <a:solidFill>
                  <a:srgbClr val="800000"/>
                </a:solidFill>
              </a:rPr>
              <a:t> </a:t>
            </a:r>
            <a:r>
              <a:rPr b="1" sz="4100" lang="en-US">
                <a:solidFill>
                  <a:srgbClr val="800000"/>
                </a:solidFill>
              </a:rPr>
              <a:t>3</a:t>
            </a:r>
            <a:r>
              <a:rPr b="1" sz="4100" lang="en-US">
                <a:solidFill>
                  <a:srgbClr val="800000"/>
                </a:solidFill>
              </a:rPr>
              <a:t>d</a:t>
            </a:r>
            <a:r>
              <a:rPr b="1" sz="4100" lang="en-US">
                <a:solidFill>
                  <a:srgbClr val="800000"/>
                </a:solidFill>
              </a:rPr>
              <a:t> </a:t>
            </a:r>
            <a:r>
              <a:rPr b="1" sz="4100" lang="en-US">
                <a:solidFill>
                  <a:srgbClr val="800000"/>
                </a:solidFill>
              </a:rPr>
              <a:t>-</a:t>
            </a:r>
            <a:r>
              <a:rPr b="1" sz="4100" lang="en-US">
                <a:solidFill>
                  <a:srgbClr val="800000"/>
                </a:solidFill>
              </a:rPr>
              <a:t> </a:t>
            </a:r>
            <a:r>
              <a:rPr b="1" sz="4100" lang="en-US">
                <a:solidFill>
                  <a:srgbClr val="800000"/>
                </a:solidFill>
              </a:rPr>
              <a:t>series</a:t>
            </a:r>
            <a:r>
              <a:rPr b="1" sz="4100" lang="en-US">
                <a:solidFill>
                  <a:srgbClr val="800000"/>
                </a:solidFill>
              </a:rPr>
              <a:t> </a:t>
            </a:r>
            <a:r>
              <a:rPr b="1" sz="4100" lang="en-US">
                <a:solidFill>
                  <a:srgbClr val="800000"/>
                </a:solidFill>
              </a:rPr>
              <a:t>e</a:t>
            </a:r>
            <a:r>
              <a:rPr b="1" sz="4100" lang="en-US">
                <a:solidFill>
                  <a:srgbClr val="800000"/>
                </a:solidFill>
              </a:rPr>
              <a:t>l</a:t>
            </a:r>
            <a:r>
              <a:rPr b="1" sz="4100" lang="en-US">
                <a:solidFill>
                  <a:srgbClr val="800000"/>
                </a:solidFill>
              </a:rPr>
              <a:t>e</a:t>
            </a:r>
            <a:r>
              <a:rPr b="1" sz="4100" lang="en-US">
                <a:solidFill>
                  <a:srgbClr val="800000"/>
                </a:solidFill>
              </a:rPr>
              <a:t>ments</a:t>
            </a:r>
            <a:endParaRPr b="1" sz="4100" lang="en-US">
              <a:solidFill>
                <a:srgbClr val="800000"/>
              </a:solidFill>
            </a:endParaRPr>
          </a:p>
        </p:txBody>
      </p:sp>
      <p:sp>
        <p:nvSpPr>
          <p:cNvPr id="1048585" name=""/>
          <p:cNvSpPr/>
          <p:nvPr/>
        </p:nvSpPr>
        <p:spPr>
          <a:xfrm>
            <a:off x="1024964" y="1428268"/>
            <a:ext cx="1776918" cy="3034085"/>
          </a:xfrm>
          <a:prstGeom prst="curvedRightArrow"/>
          <a:solidFill>
            <a:srgbClr val="9933FF"/>
          </a:solidFill>
          <a:ln w="38100">
            <a:solidFill>
              <a:srgbClr val="000000"/>
            </a:solidFill>
            <a:prstDash val="sysDash"/>
          </a:ln>
        </p:spPr>
        <p:txBody>
          <a:bodyPr anchor="ctr"/>
          <a:p>
            <a:pPr algn="l"/>
            <a:endParaRPr lang="en-US"/>
          </a:p>
        </p:txBody>
      </p:sp>
      <p:sp>
        <p:nvSpPr>
          <p:cNvPr id="1048586" name=""/>
          <p:cNvSpPr/>
          <p:nvPr/>
        </p:nvSpPr>
        <p:spPr>
          <a:xfrm>
            <a:off x="6225631" y="1428268"/>
            <a:ext cx="1610960" cy="3090426"/>
          </a:xfrm>
          <a:prstGeom prst="curvedLeftArrow"/>
          <a:solidFill>
            <a:srgbClr val="9933FF"/>
          </a:solidFill>
          <a:ln w="38100">
            <a:solidFill>
              <a:srgbClr val="000000"/>
            </a:solidFill>
            <a:prstDash val="sysDash"/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587" name=""/>
          <p:cNvSpPr txBox="1"/>
          <p:nvPr/>
        </p:nvSpPr>
        <p:spPr>
          <a:xfrm>
            <a:off x="1240528" y="143028"/>
            <a:ext cx="5157443" cy="1209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C</a:t>
            </a:r>
            <a:r>
              <a:rPr b="1" sz="3700" lang="en-US">
                <a:solidFill>
                  <a:srgbClr val="FF6600"/>
                </a:solidFill>
              </a:rPr>
              <a:t>h</a:t>
            </a:r>
            <a:r>
              <a:rPr b="1" sz="3700" lang="en-US">
                <a:solidFill>
                  <a:srgbClr val="FF6600"/>
                </a:solidFill>
              </a:rPr>
              <a:t>e</a:t>
            </a:r>
            <a:r>
              <a:rPr b="1" sz="3700" lang="en-US">
                <a:solidFill>
                  <a:srgbClr val="FF6600"/>
                </a:solidFill>
              </a:rPr>
              <a:t>m</a:t>
            </a:r>
            <a:r>
              <a:rPr b="1" sz="3700" lang="en-US">
                <a:solidFill>
                  <a:srgbClr val="FF6600"/>
                </a:solidFill>
              </a:rPr>
              <a:t>i</a:t>
            </a:r>
            <a:r>
              <a:rPr b="1" sz="3700" lang="en-US">
                <a:solidFill>
                  <a:srgbClr val="FF6600"/>
                </a:solidFill>
              </a:rPr>
              <a:t>stry</a:t>
            </a:r>
            <a:r>
              <a:rPr b="1" sz="3700" lang="en-US">
                <a:solidFill>
                  <a:srgbClr val="FF66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P</a:t>
            </a:r>
            <a:r>
              <a:rPr b="1" sz="3700" lang="en-US">
                <a:solidFill>
                  <a:srgbClr val="FF6600"/>
                </a:solidFill>
              </a:rPr>
              <a:t>a</a:t>
            </a:r>
            <a:r>
              <a:rPr b="1" sz="3700" lang="en-US">
                <a:solidFill>
                  <a:srgbClr val="FF6600"/>
                </a:solidFill>
              </a:rPr>
              <a:t>p</a:t>
            </a:r>
            <a:r>
              <a:rPr b="1" sz="3700" lang="en-US">
                <a:solidFill>
                  <a:srgbClr val="FF6600"/>
                </a:solidFill>
              </a:rPr>
              <a:t>e</a:t>
            </a:r>
            <a:r>
              <a:rPr b="1" sz="3700" lang="en-US">
                <a:solidFill>
                  <a:srgbClr val="FF6600"/>
                </a:solidFill>
              </a:rPr>
              <a:t>r</a:t>
            </a:r>
            <a:r>
              <a:rPr b="1" sz="3700" lang="en-US">
                <a:solidFill>
                  <a:srgbClr val="FF66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-</a:t>
            </a:r>
            <a:r>
              <a:rPr b="1" sz="3700" lang="en-US">
                <a:solidFill>
                  <a:srgbClr val="FF66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V</a:t>
            </a:r>
            <a:r>
              <a:rPr b="1" sz="3700" lang="en-US">
                <a:solidFill>
                  <a:srgbClr val="FF6600"/>
                </a:solidFill>
              </a:rPr>
              <a:t>I</a:t>
            </a:r>
            <a:r>
              <a:rPr b="1" sz="3700" lang="en-US">
                <a:solidFill>
                  <a:srgbClr val="FF6600"/>
                </a:solidFill>
              </a:rPr>
              <a:t>I</a:t>
            </a:r>
            <a:r>
              <a:rPr b="1" sz="3700" lang="en-US">
                <a:solidFill>
                  <a:srgbClr val="FF66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(</a:t>
            </a:r>
            <a:r>
              <a:rPr b="1" sz="3700" lang="en-US">
                <a:solidFill>
                  <a:srgbClr val="FF6600"/>
                </a:solidFill>
              </a:rPr>
              <a:t>I</a:t>
            </a:r>
            <a:r>
              <a:rPr b="1" sz="3700" lang="en-US">
                <a:solidFill>
                  <a:srgbClr val="FF6600"/>
                </a:solidFill>
              </a:rPr>
              <a:t>n</a:t>
            </a:r>
            <a:r>
              <a:rPr b="1" sz="3700" lang="en-US">
                <a:solidFill>
                  <a:srgbClr val="FF6600"/>
                </a:solidFill>
              </a:rPr>
              <a:t>o</a:t>
            </a:r>
            <a:r>
              <a:rPr b="1" sz="3700" lang="en-US">
                <a:solidFill>
                  <a:srgbClr val="FF6600"/>
                </a:solidFill>
              </a:rPr>
              <a:t>r</a:t>
            </a:r>
            <a:r>
              <a:rPr b="1" sz="3700" lang="en-US">
                <a:solidFill>
                  <a:srgbClr val="FF6600"/>
                </a:solidFill>
              </a:rPr>
              <a:t>g</a:t>
            </a:r>
            <a:r>
              <a:rPr b="1" sz="3700" lang="en-US">
                <a:solidFill>
                  <a:srgbClr val="FF6600"/>
                </a:solidFill>
              </a:rPr>
              <a:t>a</a:t>
            </a:r>
            <a:r>
              <a:rPr b="1" sz="3700" lang="en-US">
                <a:solidFill>
                  <a:srgbClr val="FF6600"/>
                </a:solidFill>
              </a:rPr>
              <a:t>nic</a:t>
            </a:r>
            <a:r>
              <a:rPr b="1" sz="3700" lang="en-US">
                <a:solidFill>
                  <a:srgbClr val="FF6600"/>
                </a:solidFill>
              </a:rPr>
              <a:t> </a:t>
            </a:r>
            <a:r>
              <a:rPr b="1" sz="3700" lang="en-US">
                <a:solidFill>
                  <a:srgbClr val="FF6600"/>
                </a:solidFill>
              </a:rPr>
              <a:t>C</a:t>
            </a:r>
            <a:r>
              <a:rPr b="1" sz="3700" lang="en-US">
                <a:solidFill>
                  <a:srgbClr val="FF6600"/>
                </a:solidFill>
              </a:rPr>
              <a:t>h</a:t>
            </a:r>
            <a:r>
              <a:rPr b="1" sz="3700" lang="en-US">
                <a:solidFill>
                  <a:srgbClr val="FF6600"/>
                </a:solidFill>
              </a:rPr>
              <a:t>e</a:t>
            </a:r>
            <a:r>
              <a:rPr b="1" sz="3700" lang="en-US">
                <a:solidFill>
                  <a:srgbClr val="FF6600"/>
                </a:solidFill>
              </a:rPr>
              <a:t>mistry</a:t>
            </a:r>
            <a:r>
              <a:rPr b="1" sz="3700" lang="en-US">
                <a:solidFill>
                  <a:srgbClr val="FF6600"/>
                </a:solidFill>
              </a:rPr>
              <a:t>)</a:t>
            </a:r>
            <a:r>
              <a:rPr sz="40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588" name=""/>
          <p:cNvSpPr txBox="1"/>
          <p:nvPr/>
        </p:nvSpPr>
        <p:spPr>
          <a:xfrm>
            <a:off x="6742805" y="275108"/>
            <a:ext cx="2187573" cy="574040"/>
          </a:xfrm>
          <a:prstGeom prst="rect"/>
        </p:spPr>
        <p:txBody>
          <a:bodyPr rtlCol="0" wrap="square">
            <a:spAutoFit/>
          </a:bodyPr>
          <a:p>
            <a:r>
              <a:rPr sz="3200" lang="en-US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B</a:t>
            </a:r>
            <a:r>
              <a:rPr b="1" sz="3200" lang="en-US" u="sng">
                <a:solidFill>
                  <a:srgbClr val="000000"/>
                </a:solidFill>
              </a:rPr>
              <a:t>.</a:t>
            </a:r>
            <a:r>
              <a:rPr b="1" sz="3200" lang="en-US" u="sng">
                <a:solidFill>
                  <a:srgbClr val="000000"/>
                </a:solidFill>
              </a:rPr>
              <a:t>S</a:t>
            </a:r>
            <a:r>
              <a:rPr b="1" sz="3200" lang="en-US" u="sng">
                <a:solidFill>
                  <a:srgbClr val="000000"/>
                </a:solidFill>
              </a:rPr>
              <a:t>c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-</a:t>
            </a:r>
            <a:r>
              <a:rPr b="1" sz="3200" lang="en-US" u="sng">
                <a:solidFill>
                  <a:srgbClr val="000000"/>
                </a:solidFill>
              </a:rPr>
              <a:t> </a:t>
            </a:r>
            <a:r>
              <a:rPr b="1" sz="3200" lang="en-US" u="sng">
                <a:solidFill>
                  <a:srgbClr val="000000"/>
                </a:solidFill>
              </a:rPr>
              <a:t>I</a:t>
            </a:r>
            <a:r>
              <a:rPr b="1" sz="3200" lang="en-US" u="sng">
                <a:solidFill>
                  <a:srgbClr val="000000"/>
                </a:solidFill>
              </a:rPr>
              <a:t>I</a:t>
            </a:r>
            <a:endParaRPr b="1" sz="3200" lang="en-US" u="sng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3900">
        <p14:glitter dir="l"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 txBox="1"/>
          <p:nvPr/>
        </p:nvSpPr>
        <p:spPr>
          <a:xfrm>
            <a:off x="682403" y="252165"/>
            <a:ext cx="7888369" cy="6085840"/>
          </a:xfrm>
          <a:prstGeom prst="rect"/>
        </p:spPr>
        <p:txBody>
          <a:bodyPr rtlCol="0" vert="horz" wrap="square">
            <a:spAutoFit/>
          </a:bodyPr>
          <a:p>
            <a:pPr indent="0" marL="0">
              <a:buNone/>
            </a:pP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C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l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u</a:t>
            </a:r>
            <a:r>
              <a:rPr b="1" sz="3200" lang="en-US">
                <a:solidFill>
                  <a:srgbClr val="0070C0"/>
                </a:solidFill>
              </a:rPr>
              <a:t>r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d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I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n</a:t>
            </a:r>
            <a:r>
              <a:rPr b="1" sz="3200" lang="en-US">
                <a:solidFill>
                  <a:srgbClr val="0070C0"/>
                </a:solidFill>
              </a:rPr>
              <a:t>s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nce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ption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radiation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visible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ion</a:t>
            </a:r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elements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red</a:t>
            </a:r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onic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ions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ion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endParaRPr b="1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 txBox="1"/>
          <p:nvPr/>
        </p:nvSpPr>
        <p:spPr>
          <a:xfrm>
            <a:off x="333432" y="0"/>
            <a:ext cx="8369041" cy="428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nsition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nium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+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This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fluence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ounding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37106" y="1070467"/>
            <a:ext cx="3571875" cy="805295"/>
          </a:xfrm>
          <a:prstGeom prst="rect"/>
        </p:spPr>
      </p:pic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758252" y="1875761"/>
            <a:ext cx="2453908" cy="894907"/>
          </a:xfrm>
          <a:prstGeom prst="rect"/>
        </p:spPr>
      </p:pic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932514" y="4304049"/>
            <a:ext cx="7165274" cy="253298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"/>
          <p:cNvSpPr txBox="1"/>
          <p:nvPr/>
        </p:nvSpPr>
        <p:spPr>
          <a:xfrm>
            <a:off x="416115" y="105301"/>
            <a:ext cx="8311769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ght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ght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14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Complementary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absorbed green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fore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coloured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ght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ght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tted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ght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arly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colour </a:t>
            </a:r>
            <a:r>
              <a:rPr sz="2800" lang="en-US">
                <a:solidFill>
                  <a:srgbClr val="000000"/>
                </a:solidFill>
              </a:rPr>
              <a:t>of </a:t>
            </a:r>
            <a:r>
              <a:rPr sz="2800" lang="en-US">
                <a:solidFill>
                  <a:srgbClr val="000000"/>
                </a:solidFill>
              </a:rPr>
              <a:t>the </a:t>
            </a:r>
            <a:r>
              <a:rPr sz="2800" lang="en-US">
                <a:solidFill>
                  <a:srgbClr val="000000"/>
                </a:solidFill>
              </a:rPr>
              <a:t>hydrated </a:t>
            </a:r>
            <a:r>
              <a:rPr sz="2800" lang="en-US">
                <a:solidFill>
                  <a:srgbClr val="000000"/>
                </a:solidFill>
              </a:rPr>
              <a:t>ions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can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ussed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ow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104926" y="1455073"/>
            <a:ext cx="6153574" cy="1675369"/>
          </a:xfrm>
          <a:prstGeom prst="rect"/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340011" y="105301"/>
            <a:ext cx="2132482" cy="480777"/>
          </a:xfrm>
          <a:prstGeom prst="rect"/>
        </p:spPr>
      </p:pic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439518" y="3881002"/>
            <a:ext cx="2132482" cy="50673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14608" y="1193068"/>
            <a:ext cx="8100848" cy="5606108"/>
          </a:xfrm>
          <a:prstGeom prst="rect"/>
        </p:spPr>
      </p:pic>
      <p:sp>
        <p:nvSpPr>
          <p:cNvPr id="1048601" name=""/>
          <p:cNvSpPr txBox="1"/>
          <p:nvPr/>
        </p:nvSpPr>
        <p:spPr>
          <a:xfrm>
            <a:off x="286854" y="263430"/>
            <a:ext cx="8137482" cy="9296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051574" y="0"/>
            <a:ext cx="611744" cy="907939"/>
          </a:xfrm>
          <a:prstGeom prst="rect"/>
        </p:spPr>
      </p:pic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 flipH="0">
            <a:off x="7455067" y="9830"/>
            <a:ext cx="1182247" cy="89357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 txBox="1"/>
          <p:nvPr/>
        </p:nvSpPr>
        <p:spPr>
          <a:xfrm>
            <a:off x="522643" y="1000003"/>
            <a:ext cx="8098715" cy="4701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Colour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associated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ion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sfer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when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electron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is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ed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of 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ital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of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or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nsition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nsfer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936633" y="963800"/>
            <a:ext cx="739803" cy="486605"/>
          </a:xfrm>
          <a:prstGeom prst="rect"/>
        </p:spPr>
      </p:pic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6563963" y="1000002"/>
            <a:ext cx="751687" cy="47827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 txBox="1"/>
          <p:nvPr/>
        </p:nvSpPr>
        <p:spPr>
          <a:xfrm>
            <a:off x="516155" y="259846"/>
            <a:ext cx="8111688" cy="5539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ber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nd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etry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solids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076616" y="1768664"/>
            <a:ext cx="1350160" cy="868633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 txBox="1"/>
          <p:nvPr/>
        </p:nvSpPr>
        <p:spPr>
          <a:xfrm>
            <a:off x="469040" y="404710"/>
            <a:ext cx="8096453" cy="5984240"/>
          </a:xfrm>
          <a:prstGeom prst="rect"/>
          <a:solidFill>
            <a:srgbClr val="FFFFFF"/>
          </a:solidFill>
        </p:spPr>
        <p:txBody>
          <a:bodyPr rtlCol="0" wrap="square">
            <a:spAutoFit/>
          </a:bodyPr>
          <a:p>
            <a:pPr indent="0" marL="0">
              <a:buNone/>
            </a:pP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M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g</a:t>
            </a:r>
            <a:r>
              <a:rPr b="1" sz="3200" lang="en-US">
                <a:solidFill>
                  <a:srgbClr val="0070C0"/>
                </a:solidFill>
              </a:rPr>
              <a:t>n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tic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C</a:t>
            </a:r>
            <a:r>
              <a:rPr b="1" sz="3200" lang="en-US">
                <a:solidFill>
                  <a:srgbClr val="0070C0"/>
                </a:solidFill>
              </a:rPr>
              <a:t>h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r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cter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endParaRPr b="1" sz="32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remen</a:t>
            </a:r>
            <a:r>
              <a:rPr b="0" sz="2800" lang="en-US">
                <a:solidFill>
                  <a:srgbClr val="000000"/>
                </a:solidFill>
              </a:rPr>
              <a:t>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are employed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the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nce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ctrons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stance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mine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ure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70C0"/>
              </a:solidFill>
            </a:endParaRPr>
          </a:p>
          <a:p>
            <a:endParaRPr b="1" sz="3200" lang="en-US">
              <a:solidFill>
                <a:srgbClr val="0070C0"/>
              </a:solidFill>
            </a:endParaRPr>
          </a:p>
          <a:p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sis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etic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erties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ified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endParaRPr b="1" sz="3200" lang="en-US">
              <a:solidFill>
                <a:srgbClr val="0070C0"/>
              </a:solidFill>
            </a:endParaRPr>
          </a:p>
          <a:p>
            <a:endParaRPr b="1" sz="32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gnetic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nces</a:t>
            </a:r>
            <a:endParaRPr b="1" sz="3200" lang="en-US">
              <a:solidFill>
                <a:srgbClr val="0070C0"/>
              </a:solidFill>
            </a:endParaRPr>
          </a:p>
          <a:p>
            <a:endParaRPr b="1" sz="3200" lang="en-US">
              <a:solidFill>
                <a:srgbClr val="0070C0"/>
              </a:solidFill>
            </a:endParaRPr>
          </a:p>
          <a:p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endParaRPr b="1" sz="3200" lang="en-US">
              <a:solidFill>
                <a:srgbClr val="0070C0"/>
              </a:solidFill>
            </a:endParaRPr>
          </a:p>
          <a:p>
            <a:endParaRPr b="1" sz="3200" lang="en-US">
              <a:solidFill>
                <a:srgbClr val="0070C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 txBox="1"/>
          <p:nvPr/>
        </p:nvSpPr>
        <p:spPr>
          <a:xfrm>
            <a:off x="515741" y="449580"/>
            <a:ext cx="8112516" cy="5958841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1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gnetic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nces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b="1" sz="3200" lang="en-US">
              <a:solidFill>
                <a:srgbClr val="0070C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70C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Substances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w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k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are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the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etic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field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magnetic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bstances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Such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stances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in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more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ectrons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ired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electron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all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2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gnetic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bstances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 txBox="1"/>
          <p:nvPr/>
        </p:nvSpPr>
        <p:spPr>
          <a:xfrm>
            <a:off x="632839" y="240029"/>
            <a:ext cx="8129206" cy="5958841"/>
          </a:xfrm>
          <a:prstGeom prst="rect"/>
        </p:spPr>
        <p:txBody>
          <a:bodyPr rtlCol="0" wrap="square">
            <a:spAutoFit/>
          </a:bodyPr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bstances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w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k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repelled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align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icular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the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etic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field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magnetic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bstances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stances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the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gnetic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bstance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finition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of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active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ween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bstance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eld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gh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bstance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lled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ubstance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 txBox="1"/>
          <p:nvPr/>
        </p:nvSpPr>
        <p:spPr>
          <a:xfrm>
            <a:off x="579361" y="245688"/>
            <a:ext cx="7985276" cy="428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nent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magnetic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erty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eld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not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gnet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spin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lectron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rmined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98117" y="3532769"/>
            <a:ext cx="6403397" cy="903824"/>
          </a:xfrm>
          <a:prstGeom prst="rect"/>
        </p:spPr>
      </p:pic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786407" y="4528128"/>
            <a:ext cx="7571185" cy="180221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"/>
          <p:cNvSpPr txBox="1"/>
          <p:nvPr/>
        </p:nvSpPr>
        <p:spPr>
          <a:xfrm>
            <a:off x="399131" y="354330"/>
            <a:ext cx="8345738" cy="6022340"/>
          </a:xfrm>
          <a:prstGeom prst="rect"/>
          <a:solidFill>
            <a:srgbClr val="FFFFFF"/>
          </a:solidFill>
          <a:ln>
            <a:solidFill>
              <a:srgbClr val="FFFFFF"/>
            </a:solidFill>
            <a:prstDash val="solid"/>
          </a:ln>
        </p:spPr>
        <p:txBody>
          <a:bodyPr rtlCol="0" wrap="square">
            <a:spAutoFit/>
          </a:bodyPr>
          <a:p>
            <a:pPr indent="0" marL="0">
              <a:buNone/>
            </a:pP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P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s</a:t>
            </a:r>
            <a:r>
              <a:rPr b="1" sz="3200" lang="en-US">
                <a:solidFill>
                  <a:srgbClr val="0070C0"/>
                </a:solidFill>
              </a:rPr>
              <a:t>i</a:t>
            </a:r>
            <a:r>
              <a:rPr b="1" sz="3200" lang="en-US">
                <a:solidFill>
                  <a:srgbClr val="0070C0"/>
                </a:solidFill>
              </a:rPr>
              <a:t>t</a:t>
            </a:r>
            <a:r>
              <a:rPr b="1" sz="3200" lang="en-US">
                <a:solidFill>
                  <a:srgbClr val="0070C0"/>
                </a:solidFill>
              </a:rPr>
              <a:t>ion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of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l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ments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i</a:t>
            </a:r>
            <a:r>
              <a:rPr b="1" sz="3200" lang="en-US">
                <a:solidFill>
                  <a:srgbClr val="0070C0"/>
                </a:solidFill>
              </a:rPr>
              <a:t>n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periodic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t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ble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endParaRPr b="1" sz="32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1" sz="2800" lang="en-US">
                <a:solidFill>
                  <a:srgbClr val="0070C0"/>
                </a:solidFill>
              </a:rPr>
              <a:t> </a:t>
            </a:r>
            <a:r>
              <a:rPr b="1" sz="2800" lang="en-US">
                <a:solidFill>
                  <a:srgbClr val="0070C0"/>
                </a:solidFill>
              </a:rPr>
              <a:t> </a:t>
            </a:r>
            <a:r>
              <a:rPr b="1" sz="2800" lang="en-US">
                <a:solidFill>
                  <a:srgbClr val="0070C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nition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ng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main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ir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omic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block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as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ition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ments</a:t>
            </a:r>
            <a:endParaRPr b="1" sz="2800" lang="en-US">
              <a:solidFill>
                <a:srgbClr val="0070C0"/>
              </a:solidFill>
            </a:endParaRPr>
          </a:p>
          <a:p>
            <a:endParaRPr b="1" sz="2800" lang="en-US">
              <a:solidFill>
                <a:srgbClr val="0070C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erved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ween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lements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70C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1" sz="3200"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 txBox="1"/>
          <p:nvPr/>
        </p:nvSpPr>
        <p:spPr>
          <a:xfrm>
            <a:off x="478111" y="243651"/>
            <a:ext cx="8187778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compound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nts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ital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the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eld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ounding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lated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the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ers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=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ber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electrons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q</a:t>
            </a:r>
            <a:r>
              <a:rPr sz="2800" lang="en-US">
                <a:solidFill>
                  <a:srgbClr val="000000"/>
                </a:solidFill>
              </a:rPr>
              <a:t>uation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moments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lated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081521" y="3058638"/>
            <a:ext cx="2537683" cy="1615925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21596050">
            <a:off x="431771" y="209772"/>
            <a:ext cx="8280183" cy="636812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 txBox="1"/>
          <p:nvPr/>
        </p:nvSpPr>
        <p:spPr>
          <a:xfrm>
            <a:off x="443483" y="638694"/>
            <a:ext cx="7989082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ble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lear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number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ectrons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nt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gnetism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perature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 txBox="1"/>
          <p:nvPr/>
        </p:nvSpPr>
        <p:spPr>
          <a:xfrm>
            <a:off x="561071" y="283115"/>
            <a:ext cx="8021856" cy="4765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x</a:t>
            </a:r>
            <a:r>
              <a:rPr b="1" sz="3200" lang="en-US">
                <a:solidFill>
                  <a:srgbClr val="0070C0"/>
                </a:solidFill>
              </a:rPr>
              <a:t>i</a:t>
            </a:r>
            <a:r>
              <a:rPr b="1" sz="3200" lang="en-US">
                <a:solidFill>
                  <a:srgbClr val="0070C0"/>
                </a:solidFill>
              </a:rPr>
              <a:t>d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tion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States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nition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70C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70C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the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om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x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dation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ble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use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ergy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fference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between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4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ital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gible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ven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ow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08651" y="314369"/>
            <a:ext cx="8445982" cy="6268638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 txBox="1"/>
          <p:nvPr/>
        </p:nvSpPr>
        <p:spPr>
          <a:xfrm>
            <a:off x="429220" y="0"/>
            <a:ext cx="8236225" cy="6797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Significant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g</a:t>
            </a:r>
            <a:r>
              <a:rPr b="1" sz="2800" lang="en-US">
                <a:solidFill>
                  <a:srgbClr val="FF0000"/>
                </a:solidFill>
              </a:rPr>
              <a:t>u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es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</a:t>
            </a:r>
            <a:endParaRPr sz="2800" lang="en-US">
              <a:solidFill>
                <a:srgbClr val="FF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um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Cu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imum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7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VII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4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ese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z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ith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crease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in atomic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mber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5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bt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</p:txBody>
      </p:sp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13034" y="5762539"/>
            <a:ext cx="2504838" cy="716270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 txBox="1"/>
          <p:nvPr/>
        </p:nvSpPr>
        <p:spPr>
          <a:xfrm>
            <a:off x="453825" y="0"/>
            <a:ext cx="8236351" cy="6797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iety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tals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tive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ties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oxidation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with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stability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rations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stable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an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arly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tive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stabilities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ious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oxidation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cribed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table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These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stabilised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by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633933" y="2966740"/>
            <a:ext cx="3607556" cy="589306"/>
          </a:xfrm>
          <a:prstGeom prst="rect"/>
        </p:spPr>
      </p:pic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2164851" y="3824802"/>
            <a:ext cx="1828756" cy="471571"/>
          </a:xfrm>
          <a:prstGeom prst="rect"/>
        </p:spPr>
      </p:pic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7267135" y="3824802"/>
            <a:ext cx="1530964" cy="435147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 txBox="1"/>
          <p:nvPr/>
        </p:nvSpPr>
        <p:spPr>
          <a:xfrm>
            <a:off x="524325" y="156524"/>
            <a:ext cx="8095350" cy="6441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π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acid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ween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900" lang="en-US">
                <a:solidFill>
                  <a:srgbClr val="000000"/>
                </a:solidFill>
              </a:rPr>
              <a:t>ith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m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ll</a:t>
            </a:r>
            <a:r>
              <a:rPr sz="2900" lang="en-US">
                <a:solidFill>
                  <a:srgbClr val="000000"/>
                </a:solidFill>
              </a:rPr>
              <a:t>,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h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g</a:t>
            </a:r>
            <a:r>
              <a:rPr sz="2900" lang="en-US">
                <a:solidFill>
                  <a:srgbClr val="000000"/>
                </a:solidFill>
              </a:rPr>
              <a:t>h</a:t>
            </a:r>
            <a:r>
              <a:rPr sz="2900" lang="en-US">
                <a:solidFill>
                  <a:srgbClr val="000000"/>
                </a:solidFill>
              </a:rPr>
              <a:t>ly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l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r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n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g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v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l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g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n</a:t>
            </a:r>
            <a:r>
              <a:rPr sz="2900" lang="en-US">
                <a:solidFill>
                  <a:srgbClr val="000000"/>
                </a:solidFill>
              </a:rPr>
              <a:t>ds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l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k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b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l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y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of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+</a:t>
            </a:r>
            <a:r>
              <a:rPr sz="2900" lang="en-US">
                <a:solidFill>
                  <a:srgbClr val="000000"/>
                </a:solidFill>
              </a:rPr>
              <a:t>2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x</a:t>
            </a:r>
            <a:r>
              <a:rPr sz="2900" lang="en-US">
                <a:solidFill>
                  <a:srgbClr val="000000"/>
                </a:solidFill>
              </a:rPr>
              <a:t>idation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te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n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r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ases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f</a:t>
            </a:r>
            <a:r>
              <a:rPr sz="2900" lang="en-US">
                <a:solidFill>
                  <a:srgbClr val="000000"/>
                </a:solidFill>
              </a:rPr>
              <a:t>r</a:t>
            </a:r>
            <a:r>
              <a:rPr sz="2900" lang="en-US">
                <a:solidFill>
                  <a:srgbClr val="000000"/>
                </a:solidFill>
              </a:rPr>
              <a:t>om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Z</a:t>
            </a:r>
            <a:r>
              <a:rPr sz="2900" lang="en-US">
                <a:solidFill>
                  <a:srgbClr val="000000"/>
                </a:solidFill>
              </a:rPr>
              <a:t>n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w</a:t>
            </a:r>
            <a:r>
              <a:rPr sz="2900" lang="en-US">
                <a:solidFill>
                  <a:srgbClr val="000000"/>
                </a:solidFill>
              </a:rPr>
              <a:t>h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l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+</a:t>
            </a:r>
            <a:r>
              <a:rPr sz="2900" lang="en-US">
                <a:solidFill>
                  <a:srgbClr val="000000"/>
                </a:solidFill>
              </a:rPr>
              <a:t>3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x</a:t>
            </a:r>
            <a:r>
              <a:rPr sz="2900" lang="en-US">
                <a:solidFill>
                  <a:srgbClr val="000000"/>
                </a:solidFill>
              </a:rPr>
              <a:t>i</a:t>
            </a:r>
            <a:r>
              <a:rPr sz="2900" lang="en-US">
                <a:solidFill>
                  <a:srgbClr val="000000"/>
                </a:solidFill>
              </a:rPr>
              <a:t>dation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a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d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r</a:t>
            </a:r>
            <a:r>
              <a:rPr sz="2900" lang="en-US">
                <a:solidFill>
                  <a:srgbClr val="000000"/>
                </a:solidFill>
              </a:rPr>
              <a:t>e</a:t>
            </a:r>
            <a:r>
              <a:rPr sz="2900" lang="en-US">
                <a:solidFill>
                  <a:srgbClr val="000000"/>
                </a:solidFill>
              </a:rPr>
              <a:t>ases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f</a:t>
            </a:r>
            <a:r>
              <a:rPr sz="2900" lang="en-US">
                <a:solidFill>
                  <a:srgbClr val="000000"/>
                </a:solidFill>
              </a:rPr>
              <a:t>r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m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S</a:t>
            </a:r>
            <a:r>
              <a:rPr sz="2900" lang="en-US">
                <a:solidFill>
                  <a:srgbClr val="000000"/>
                </a:solidFill>
              </a:rPr>
              <a:t>c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t</a:t>
            </a:r>
            <a:r>
              <a:rPr sz="2900" lang="en-US">
                <a:solidFill>
                  <a:srgbClr val="000000"/>
                </a:solidFill>
              </a:rPr>
              <a:t>o</a:t>
            </a:r>
            <a:r>
              <a:rPr sz="2900" lang="en-US">
                <a:solidFill>
                  <a:srgbClr val="000000"/>
                </a:solidFill>
              </a:rPr>
              <a:t> </a:t>
            </a:r>
            <a:r>
              <a:rPr sz="2900" lang="en-US">
                <a:solidFill>
                  <a:srgbClr val="000000"/>
                </a:solidFill>
              </a:rPr>
              <a:t>Cu</a:t>
            </a:r>
            <a:r>
              <a:rPr sz="2900" lang="en-US">
                <a:solidFill>
                  <a:srgbClr val="000000"/>
                </a:solidFill>
              </a:rPr>
              <a:t>.</a:t>
            </a:r>
            <a:r>
              <a:rPr sz="29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24324" y="620000"/>
            <a:ext cx="638728" cy="518548"/>
          </a:xfrm>
          <a:prstGeom prst="rect"/>
        </p:spPr>
      </p:pic>
      <p:pic>
        <p:nvPicPr>
          <p:cNvPr id="2097177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600196" y="620000"/>
            <a:ext cx="4733563" cy="678436"/>
          </a:xfrm>
          <a:prstGeom prst="rect"/>
        </p:spPr>
      </p:pic>
      <p:pic>
        <p:nvPicPr>
          <p:cNvPr id="2097178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163052" y="2368227"/>
            <a:ext cx="2234288" cy="777675"/>
          </a:xfrm>
          <a:prstGeom prst="rect"/>
        </p:spPr>
      </p:pic>
      <p:pic>
        <p:nvPicPr>
          <p:cNvPr id="2097179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5141065" y="4476259"/>
            <a:ext cx="1734303" cy="50976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 txBox="1"/>
          <p:nvPr/>
        </p:nvSpPr>
        <p:spPr>
          <a:xfrm>
            <a:off x="582349" y="0"/>
            <a:ext cx="7979302" cy="59588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t</a:t>
            </a:r>
            <a:r>
              <a:rPr b="1" sz="2800" lang="en-US">
                <a:solidFill>
                  <a:srgbClr val="FF0000"/>
                </a:solidFill>
              </a:rPr>
              <a:t>u</a:t>
            </a:r>
            <a:r>
              <a:rPr b="1" sz="2800" lang="en-US">
                <a:solidFill>
                  <a:srgbClr val="FF0000"/>
                </a:solidFill>
              </a:rPr>
              <a:t>re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c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m</a:t>
            </a:r>
            <a:r>
              <a:rPr b="1" sz="2800" lang="en-US">
                <a:solidFill>
                  <a:srgbClr val="FF0000"/>
                </a:solidFill>
              </a:rPr>
              <a:t>p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u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ds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d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fferent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x</a:t>
            </a:r>
            <a:r>
              <a:rPr b="1" sz="2800" lang="en-US">
                <a:solidFill>
                  <a:srgbClr val="FF0000"/>
                </a:solidFill>
              </a:rPr>
              <a:t>idation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states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</a:t>
            </a:r>
            <a:endParaRPr b="1" sz="2800" lang="en-US">
              <a:solidFill>
                <a:srgbClr val="FF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ounds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ing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6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7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ounds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Compounds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4</a:t>
            </a:r>
            <a:r>
              <a:rPr b="0" sz="2800" lang="en-US">
                <a:solidFill>
                  <a:srgbClr val="000000"/>
                </a:solidFill>
              </a:rPr>
              <a:t>+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states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acts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ic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</p:txBody>
      </p:sp>
      <p:pic>
        <p:nvPicPr>
          <p:cNvPr id="209718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13406" y="2115653"/>
            <a:ext cx="2167088" cy="548807"/>
          </a:xfrm>
          <a:prstGeom prst="rect"/>
        </p:spPr>
      </p:pic>
      <p:pic>
        <p:nvPicPr>
          <p:cNvPr id="2097181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513405" y="3857062"/>
            <a:ext cx="1845825" cy="511363"/>
          </a:xfrm>
          <a:prstGeom prst="rect"/>
        </p:spPr>
      </p:pic>
      <p:pic>
        <p:nvPicPr>
          <p:cNvPr id="2097182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1513404" y="5561026"/>
            <a:ext cx="1840693" cy="54494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 txBox="1"/>
          <p:nvPr/>
        </p:nvSpPr>
        <p:spPr>
          <a:xfrm>
            <a:off x="481800" y="244630"/>
            <a:ext cx="8180401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ounds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show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lent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cter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ounds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more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ic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cter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his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j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'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 txBox="1"/>
          <p:nvPr/>
        </p:nvSpPr>
        <p:spPr>
          <a:xfrm>
            <a:off x="451303" y="181656"/>
            <a:ext cx="8241393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diate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ween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lock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lements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lements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ps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in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st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series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rst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nsition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lled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k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ements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1</a:t>
            </a:r>
            <a:r>
              <a:rPr b="1" sz="2800" lang="en-US">
                <a:solidFill>
                  <a:srgbClr val="000000"/>
                </a:solidFill>
              </a:rPr>
              <a:t>0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ements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ium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um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lt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er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z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med" p14:dur="750">
        <p:pull dir="l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 txBox="1"/>
          <p:nvPr/>
        </p:nvSpPr>
        <p:spPr>
          <a:xfrm>
            <a:off x="485506" y="0"/>
            <a:ext cx="8172989" cy="686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3200" lang="en-US">
                <a:solidFill>
                  <a:srgbClr val="00000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Complex </a:t>
            </a:r>
            <a:r>
              <a:rPr b="1" sz="3200" lang="en-US">
                <a:solidFill>
                  <a:srgbClr val="0070C0"/>
                </a:solidFill>
              </a:rPr>
              <a:t>F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r</a:t>
            </a:r>
            <a:r>
              <a:rPr b="1" sz="3200" lang="en-US">
                <a:solidFill>
                  <a:srgbClr val="0070C0"/>
                </a:solidFill>
              </a:rPr>
              <a:t>m</a:t>
            </a:r>
            <a:r>
              <a:rPr b="1" sz="3200" lang="en-US">
                <a:solidFill>
                  <a:srgbClr val="0070C0"/>
                </a:solidFill>
              </a:rPr>
              <a:t>a</a:t>
            </a:r>
            <a:r>
              <a:rPr b="1" sz="3200" lang="en-US">
                <a:solidFill>
                  <a:srgbClr val="0070C0"/>
                </a:solidFill>
              </a:rPr>
              <a:t>t</a:t>
            </a:r>
            <a:r>
              <a:rPr b="1" sz="3200" lang="en-US">
                <a:solidFill>
                  <a:srgbClr val="0070C0"/>
                </a:solidFill>
              </a:rPr>
              <a:t>ion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complexes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iety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ssible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cause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ze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ive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lear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tive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ity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ability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riate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ergy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pt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nds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bility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Sigma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as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6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electropositive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cter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 txBox="1"/>
          <p:nvPr/>
        </p:nvSpPr>
        <p:spPr>
          <a:xfrm>
            <a:off x="472403" y="0"/>
            <a:ext cx="8199192" cy="6377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c</a:t>
            </a:r>
            <a:r>
              <a:rPr b="1" sz="2800" lang="en-US">
                <a:solidFill>
                  <a:srgbClr val="FF0000"/>
                </a:solidFill>
              </a:rPr>
              <a:t>t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h</a:t>
            </a:r>
            <a:r>
              <a:rPr b="1" sz="2800" lang="en-US">
                <a:solidFill>
                  <a:srgbClr val="FF0000"/>
                </a:solidFill>
              </a:rPr>
              <a:t>e</a:t>
            </a:r>
            <a:r>
              <a:rPr b="1" sz="2800" lang="en-US">
                <a:solidFill>
                  <a:srgbClr val="FF0000"/>
                </a:solidFill>
              </a:rPr>
              <a:t>d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l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e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&amp;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u</a:t>
            </a:r>
            <a:r>
              <a:rPr b="1" sz="2800" lang="en-US">
                <a:solidFill>
                  <a:srgbClr val="FF0000"/>
                </a:solidFill>
              </a:rPr>
              <a:t>t</a:t>
            </a:r>
            <a:r>
              <a:rPr b="1" sz="2800" lang="en-US">
                <a:solidFill>
                  <a:srgbClr val="FF0000"/>
                </a:solidFill>
              </a:rPr>
              <a:t>e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b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tal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C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m</a:t>
            </a:r>
            <a:r>
              <a:rPr b="1" sz="2800" lang="en-US">
                <a:solidFill>
                  <a:srgbClr val="FF0000"/>
                </a:solidFill>
              </a:rPr>
              <a:t>p</a:t>
            </a:r>
            <a:r>
              <a:rPr b="1" sz="2800" lang="en-US">
                <a:solidFill>
                  <a:srgbClr val="FF0000"/>
                </a:solidFill>
              </a:rPr>
              <a:t>l</a:t>
            </a:r>
            <a:r>
              <a:rPr b="1" sz="2800" lang="en-US">
                <a:solidFill>
                  <a:srgbClr val="FF0000"/>
                </a:solidFill>
              </a:rPr>
              <a:t>exes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</a:t>
            </a:r>
            <a:endParaRPr b="1" sz="2800" lang="en-US">
              <a:solidFill>
                <a:srgbClr val="FF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complexes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hybridi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ther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inner </a:t>
            </a:r>
            <a:r>
              <a:rPr sz="2800" lang="en-US">
                <a:solidFill>
                  <a:srgbClr val="000000"/>
                </a:solidFill>
              </a:rPr>
              <a:t>i.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(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1</a:t>
            </a:r>
            <a:r>
              <a:rPr b="1" sz="2800" lang="en-US">
                <a:solidFill>
                  <a:srgbClr val="000000"/>
                </a:solidFill>
              </a:rPr>
              <a:t>)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tals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as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idisation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inner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ital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i.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tals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as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idisation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ital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.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e</a:t>
            </a:r>
            <a:r>
              <a:rPr b="1" sz="2800" lang="en-US">
                <a:solidFill>
                  <a:srgbClr val="FF0000"/>
                </a:solidFill>
              </a:rPr>
              <a:t>x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m</a:t>
            </a:r>
            <a:r>
              <a:rPr b="1" sz="2800" lang="en-US">
                <a:solidFill>
                  <a:srgbClr val="FF0000"/>
                </a:solidFill>
              </a:rPr>
              <a:t>p</a:t>
            </a:r>
            <a:r>
              <a:rPr b="1" sz="2800" lang="en-US">
                <a:solidFill>
                  <a:srgbClr val="FF0000"/>
                </a:solidFill>
              </a:rPr>
              <a:t>l</a:t>
            </a:r>
            <a:r>
              <a:rPr b="1" sz="2800" lang="en-US">
                <a:solidFill>
                  <a:srgbClr val="FF0000"/>
                </a:solidFill>
              </a:rPr>
              <a:t>es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</a:t>
            </a:r>
            <a:endParaRPr b="1" sz="2800" lang="en-US">
              <a:solidFill>
                <a:srgbClr val="FF0000"/>
              </a:solidFill>
            </a:endParaRPr>
          </a:p>
        </p:txBody>
      </p:sp>
      <p:pic>
        <p:nvPicPr>
          <p:cNvPr id="209718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38609" y="855273"/>
            <a:ext cx="991357" cy="476393"/>
          </a:xfrm>
          <a:prstGeom prst="rect"/>
        </p:spPr>
      </p:pic>
      <p:pic>
        <p:nvPicPr>
          <p:cNvPr id="209718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3067578" y="907979"/>
            <a:ext cx="1041722" cy="423686"/>
          </a:xfrm>
          <a:prstGeom prst="rect"/>
        </p:spPr>
      </p:pic>
      <p:pic>
        <p:nvPicPr>
          <p:cNvPr id="209718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578245" y="2540456"/>
            <a:ext cx="1060363" cy="507734"/>
          </a:xfrm>
          <a:prstGeom prst="rect"/>
        </p:spPr>
      </p:pic>
      <p:pic>
        <p:nvPicPr>
          <p:cNvPr id="209718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649261" y="4570826"/>
            <a:ext cx="1099285" cy="56738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 txBox="1"/>
          <p:nvPr/>
        </p:nvSpPr>
        <p:spPr>
          <a:xfrm>
            <a:off x="583462" y="197839"/>
            <a:ext cx="7977077" cy="6377939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m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t</a:t>
            </a:r>
            <a:r>
              <a:rPr b="1" sz="2800" lang="en-US">
                <a:solidFill>
                  <a:srgbClr val="FF0000"/>
                </a:solidFill>
              </a:rPr>
              <a:t>ion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H</a:t>
            </a:r>
            <a:r>
              <a:rPr b="1" sz="2800" lang="en-US">
                <a:solidFill>
                  <a:srgbClr val="FF0000"/>
                </a:solidFill>
              </a:rPr>
              <a:t>e</a:t>
            </a:r>
            <a:r>
              <a:rPr b="1" sz="2800" lang="en-US">
                <a:solidFill>
                  <a:srgbClr val="FF0000"/>
                </a:solidFill>
              </a:rPr>
              <a:t>x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f</a:t>
            </a:r>
            <a:r>
              <a:rPr b="1" sz="2800" lang="en-US">
                <a:solidFill>
                  <a:srgbClr val="FF0000"/>
                </a:solidFill>
              </a:rPr>
              <a:t>l</a:t>
            </a:r>
            <a:r>
              <a:rPr b="1" sz="2800" lang="en-US">
                <a:solidFill>
                  <a:srgbClr val="FF0000"/>
                </a:solidFill>
              </a:rPr>
              <a:t>u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r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ferrate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(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)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i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n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endParaRPr b="1" sz="2800" lang="en-US">
              <a:solidFill>
                <a:srgbClr val="FF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state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3</a:t>
            </a:r>
            <a:r>
              <a:rPr b="1" sz="2800" lang="en-US">
                <a:solidFill>
                  <a:srgbClr val="000000"/>
                </a:solidFill>
              </a:rPr>
              <a:t>+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ctrons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w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nd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endParaRPr b="1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nds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itals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tion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102263" y="197839"/>
            <a:ext cx="1138179" cy="521465"/>
          </a:xfrm>
          <a:prstGeom prst="rect"/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724233" y="1950612"/>
            <a:ext cx="2052918" cy="553004"/>
          </a:xfrm>
          <a:prstGeom prst="rect"/>
        </p:spPr>
      </p:pic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3584749" y="6080859"/>
            <a:ext cx="1283316" cy="52707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41467" y="0"/>
            <a:ext cx="8125980" cy="3821324"/>
          </a:xfrm>
          <a:prstGeom prst="rect"/>
        </p:spPr>
      </p:pic>
      <p:sp>
        <p:nvSpPr>
          <p:cNvPr id="1048619" name=""/>
          <p:cNvSpPr txBox="1"/>
          <p:nvPr/>
        </p:nvSpPr>
        <p:spPr>
          <a:xfrm>
            <a:off x="541467" y="4163571"/>
            <a:ext cx="8061066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etry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is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hedra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outer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tal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lig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Pauling</a:t>
            </a:r>
            <a:r>
              <a:rPr sz="2800" lang="en-US">
                <a:solidFill>
                  <a:srgbClr val="000000"/>
                </a:solidFill>
              </a:rPr>
              <a:t>)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lectrons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 txBox="1"/>
          <p:nvPr/>
        </p:nvSpPr>
        <p:spPr>
          <a:xfrm>
            <a:off x="305681" y="0"/>
            <a:ext cx="8208351" cy="51206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paramagnetism</a:t>
            </a:r>
            <a:endParaRPr b="1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ge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electrons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lex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spin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free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plex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9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06627" y="1842043"/>
            <a:ext cx="3080299" cy="2622390"/>
          </a:xfrm>
          <a:prstGeom prst="rect"/>
        </p:spPr>
      </p:pic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 flipV="0">
            <a:off x="3033745" y="4552110"/>
            <a:ext cx="1754042" cy="568529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"/>
          <p:cNvSpPr txBox="1"/>
          <p:nvPr/>
        </p:nvSpPr>
        <p:spPr>
          <a:xfrm>
            <a:off x="492390" y="249439"/>
            <a:ext cx="8159220" cy="5539740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FF0000"/>
                </a:solidFill>
              </a:rPr>
              <a:t>Formation of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            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- Hexa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ammino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C</a:t>
            </a:r>
            <a:r>
              <a:rPr b="1" sz="2800" lang="en-US">
                <a:solidFill>
                  <a:srgbClr val="FF0000"/>
                </a:solidFill>
              </a:rPr>
              <a:t>o</a:t>
            </a:r>
            <a:r>
              <a:rPr b="1" sz="2800" lang="en-US">
                <a:solidFill>
                  <a:srgbClr val="FF0000"/>
                </a:solidFill>
              </a:rPr>
              <a:t>b</a:t>
            </a:r>
            <a:r>
              <a:rPr b="1" sz="2800" lang="en-US">
                <a:solidFill>
                  <a:srgbClr val="FF0000"/>
                </a:solidFill>
              </a:rPr>
              <a:t>a</a:t>
            </a:r>
            <a:r>
              <a:rPr b="1" sz="2800" lang="en-US">
                <a:solidFill>
                  <a:srgbClr val="FF0000"/>
                </a:solidFill>
              </a:rPr>
              <a:t>l</a:t>
            </a:r>
            <a:r>
              <a:rPr b="1" sz="2800" lang="en-US">
                <a:solidFill>
                  <a:srgbClr val="FF0000"/>
                </a:solidFill>
              </a:rPr>
              <a:t>t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(III) ion</a:t>
            </a:r>
            <a:endParaRPr b="1" sz="2800" lang="en-US">
              <a:solidFill>
                <a:srgbClr val="FF0000"/>
              </a:solidFill>
            </a:endParaRPr>
          </a:p>
          <a:p>
            <a:endParaRPr b="1" sz="2800" lang="en-US">
              <a:solidFill>
                <a:srgbClr val="FF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The electronic configuration of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lt</a:t>
            </a:r>
            <a:r>
              <a:rPr b="0" sz="2800" lang="en-US">
                <a:solidFill>
                  <a:srgbClr val="000000"/>
                </a:solidFill>
              </a:rPr>
              <a:t> is -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  The oxidation state of iron is </a:t>
            </a:r>
            <a:r>
              <a:rPr b="1" sz="2800" lang="en-US">
                <a:solidFill>
                  <a:srgbClr val="000000"/>
                </a:solidFill>
              </a:rPr>
              <a:t>3+</a:t>
            </a:r>
            <a:r>
              <a:rPr b="0" sz="2800" lang="en-US">
                <a:solidFill>
                  <a:srgbClr val="000000"/>
                </a:solidFill>
              </a:rPr>
              <a:t> ( by lossing 3 electrons)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   Ligands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are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 ligands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ons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Hence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omplex shows                 hybridisation</a:t>
            </a:r>
            <a:endParaRPr b="0" sz="2800" lang="en-US">
              <a:solidFill>
                <a:srgbClr val="000000"/>
              </a:solidFill>
            </a:endParaRPr>
          </a:p>
        </p:txBody>
      </p:sp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79081" y="249438"/>
            <a:ext cx="1792918" cy="498878"/>
          </a:xfrm>
          <a:prstGeom prst="rect"/>
        </p:spPr>
      </p:pic>
      <p:pic>
        <p:nvPicPr>
          <p:cNvPr id="2097194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1439344" y="2042696"/>
            <a:ext cx="2011732" cy="504582"/>
          </a:xfrm>
          <a:prstGeom prst="rect"/>
        </p:spPr>
      </p:pic>
      <p:pic>
        <p:nvPicPr>
          <p:cNvPr id="2097195" name=""/>
          <p:cNvPicPr>
            <a:picLocks/>
          </p:cNvPicPr>
          <p:nvPr/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 rot="0">
            <a:off x="2291098" y="4074452"/>
            <a:ext cx="774965" cy="515246"/>
          </a:xfrm>
          <a:prstGeom prst="rect"/>
        </p:spPr>
      </p:pic>
      <p:pic>
        <p:nvPicPr>
          <p:cNvPr id="2097196" name=""/>
          <p:cNvPicPr>
            <a:picLocks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 rot="0">
            <a:off x="4674899" y="5154588"/>
            <a:ext cx="1242957" cy="634591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348234" y="0"/>
            <a:ext cx="8547906" cy="3995201"/>
          </a:xfrm>
          <a:prstGeom prst="rect"/>
        </p:spPr>
      </p:pic>
      <p:sp>
        <p:nvSpPr>
          <p:cNvPr id="1048622" name=""/>
          <p:cNvSpPr txBox="1"/>
          <p:nvPr/>
        </p:nvSpPr>
        <p:spPr>
          <a:xfrm>
            <a:off x="421261" y="3995201"/>
            <a:ext cx="8474878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Geometry is </a:t>
            </a:r>
            <a:r>
              <a:rPr b="1" sz="2800" lang="en-US">
                <a:solidFill>
                  <a:srgbClr val="000000"/>
                </a:solidFill>
              </a:rPr>
              <a:t>octahedral</a:t>
            </a:r>
            <a:r>
              <a:rPr sz="2800" lang="en-US">
                <a:solidFill>
                  <a:srgbClr val="000000"/>
                </a:solidFill>
              </a:rPr>
              <a:t> &amp; complex is </a:t>
            </a:r>
            <a:r>
              <a:rPr b="1" sz="2800" lang="en-US">
                <a:solidFill>
                  <a:srgbClr val="000000"/>
                </a:solidFill>
              </a:rPr>
              <a:t>octahedral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er orbital complex</a:t>
            </a:r>
            <a:r>
              <a:rPr sz="2800" lang="en-US">
                <a:solidFill>
                  <a:srgbClr val="000000"/>
                </a:solidFill>
              </a:rPr>
              <a:t> (Huggin) (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nt</a:t>
            </a:r>
            <a:r>
              <a:rPr sz="2800" lang="en-US">
                <a:solidFill>
                  <a:srgbClr val="000000"/>
                </a:solidFill>
              </a:rPr>
              <a:t> or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or hyp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ligated by Pauling)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gnetic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aired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lectrons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"/>
          <p:cNvSpPr txBox="1"/>
          <p:nvPr/>
        </p:nvSpPr>
        <p:spPr>
          <a:xfrm>
            <a:off x="432356" y="156474"/>
            <a:ext cx="8285736" cy="5539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Due 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paired electrons, complex called 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w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spin or spin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red</a:t>
            </a:r>
            <a:r>
              <a:rPr b="1" sz="2800" lang="en-US">
                <a:solidFill>
                  <a:srgbClr val="000000"/>
                </a:solidFill>
              </a:rPr>
              <a:t> complex. </a:t>
            </a:r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hedral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</p:txBody>
      </p:sp>
      <p:pic>
        <p:nvPicPr>
          <p:cNvPr id="209719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57999" y="1249944"/>
            <a:ext cx="3720742" cy="2937805"/>
          </a:xfrm>
          <a:prstGeom prst="rect"/>
        </p:spPr>
      </p:pic>
      <p:pic>
        <p:nvPicPr>
          <p:cNvPr id="2097199" name=""/>
          <p:cNvPicPr>
            <a:picLocks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 rot="0">
            <a:off x="4042105" y="4410924"/>
            <a:ext cx="2175353" cy="489422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 txBox="1"/>
          <p:nvPr/>
        </p:nvSpPr>
        <p:spPr>
          <a:xfrm>
            <a:off x="494837" y="429647"/>
            <a:ext cx="8111619" cy="5539739"/>
          </a:xfrm>
          <a:prstGeom prst="rect"/>
        </p:spPr>
        <p:txBody>
          <a:bodyPr rtlCol="0" wrap="square">
            <a:spAutoFit/>
          </a:bodyPr>
          <a:p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etry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exes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etry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exes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nation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ber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tion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xes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q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ral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ture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ty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exes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-</a:t>
            </a:r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ity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ex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pends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upon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ligands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also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use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ng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ses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the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ity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  <a:p>
            <a:endParaRPr b="0"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b="0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 txBox="1"/>
          <p:nvPr/>
        </p:nvSpPr>
        <p:spPr>
          <a:xfrm>
            <a:off x="508947" y="339194"/>
            <a:ext cx="8126104" cy="42824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Trends in first transition series for complex formation -</a:t>
            </a:r>
            <a:endParaRPr b="1" sz="2800" lang="en-US">
              <a:solidFill>
                <a:srgbClr val="FF0000"/>
              </a:solidFill>
            </a:endParaRPr>
          </a:p>
          <a:p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  1. The </a:t>
            </a:r>
            <a:r>
              <a:rPr b="1" sz="2800" lang="en-US">
                <a:solidFill>
                  <a:srgbClr val="000000"/>
                </a:solidFill>
              </a:rPr>
              <a:t>stability</a:t>
            </a:r>
            <a:r>
              <a:rPr sz="2800" lang="en-US">
                <a:solidFill>
                  <a:srgbClr val="000000"/>
                </a:solidFill>
              </a:rPr>
              <a:t> of complexes </a:t>
            </a:r>
            <a:r>
              <a:rPr b="1" sz="2800" lang="en-US">
                <a:solidFill>
                  <a:srgbClr val="000000"/>
                </a:solidFill>
              </a:rPr>
              <a:t>increases</a:t>
            </a:r>
            <a:r>
              <a:rPr sz="2800" lang="en-US">
                <a:solidFill>
                  <a:srgbClr val="000000"/>
                </a:solidFill>
              </a:rPr>
              <a:t> with </a:t>
            </a:r>
            <a:r>
              <a:rPr b="1" sz="2800" lang="en-US">
                <a:solidFill>
                  <a:srgbClr val="000000"/>
                </a:solidFill>
              </a:rPr>
              <a:t>increase</a:t>
            </a:r>
            <a:r>
              <a:rPr sz="2800" lang="en-US">
                <a:solidFill>
                  <a:srgbClr val="000000"/>
                </a:solidFill>
              </a:rPr>
              <a:t> in </a:t>
            </a:r>
            <a:r>
              <a:rPr b="1" sz="2800" lang="en-US">
                <a:solidFill>
                  <a:srgbClr val="000000"/>
                </a:solidFill>
              </a:rPr>
              <a:t>atomic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number</a:t>
            </a:r>
            <a:r>
              <a:rPr sz="2800" lang="en-US">
                <a:solidFill>
                  <a:srgbClr val="000000"/>
                </a:solidFill>
              </a:rPr>
              <a:t> within the series as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ze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ases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idation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fore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g</a:t>
            </a:r>
            <a:r>
              <a:rPr b="1" sz="2800" lang="en-US">
                <a:solidFill>
                  <a:srgbClr val="000000"/>
                </a:solidFill>
              </a:rPr>
              <a:t>h</a:t>
            </a:r>
            <a:r>
              <a:rPr b="1" sz="2800" lang="en-US">
                <a:solidFill>
                  <a:srgbClr val="000000"/>
                </a:solidFill>
              </a:rPr>
              <a:t>er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cations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exes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 txBox="1"/>
          <p:nvPr/>
        </p:nvSpPr>
        <p:spPr>
          <a:xfrm>
            <a:off x="2572000" y="3219450"/>
            <a:ext cx="4000000" cy="510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592" name=""/>
          <p:cNvSpPr txBox="1"/>
          <p:nvPr/>
        </p:nvSpPr>
        <p:spPr>
          <a:xfrm>
            <a:off x="392539" y="336550"/>
            <a:ext cx="8358921" cy="60223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FF0000"/>
                </a:solidFill>
              </a:rPr>
              <a:t> </a:t>
            </a:r>
            <a:r>
              <a:rPr b="1" sz="3200" lang="en-US">
                <a:solidFill>
                  <a:srgbClr val="FF0000"/>
                </a:solidFill>
              </a:rPr>
              <a:t> </a:t>
            </a:r>
            <a:r>
              <a:rPr b="1" sz="3200" lang="en-US">
                <a:solidFill>
                  <a:srgbClr val="FF0000"/>
                </a:solidFill>
              </a:rPr>
              <a:t>G</a:t>
            </a:r>
            <a:r>
              <a:rPr b="1" sz="3200" lang="en-US">
                <a:solidFill>
                  <a:srgbClr val="FF0000"/>
                </a:solidFill>
              </a:rPr>
              <a:t>e</a:t>
            </a:r>
            <a:r>
              <a:rPr b="1" sz="3200" lang="en-US">
                <a:solidFill>
                  <a:srgbClr val="FF0000"/>
                </a:solidFill>
              </a:rPr>
              <a:t>n</a:t>
            </a:r>
            <a:r>
              <a:rPr b="1" sz="3200" lang="en-US">
                <a:solidFill>
                  <a:srgbClr val="FF0000"/>
                </a:solidFill>
              </a:rPr>
              <a:t>eral</a:t>
            </a:r>
            <a:r>
              <a:rPr b="1" sz="3200" lang="en-US">
                <a:solidFill>
                  <a:srgbClr val="FF0000"/>
                </a:solidFill>
              </a:rPr>
              <a:t> </a:t>
            </a:r>
            <a:r>
              <a:rPr b="1" sz="3200" lang="en-US">
                <a:solidFill>
                  <a:srgbClr val="FF0000"/>
                </a:solidFill>
              </a:rPr>
              <a:t>C</a:t>
            </a:r>
            <a:r>
              <a:rPr b="1" sz="3200" lang="en-US">
                <a:solidFill>
                  <a:srgbClr val="FF0000"/>
                </a:solidFill>
              </a:rPr>
              <a:t>h</a:t>
            </a:r>
            <a:r>
              <a:rPr b="1" sz="3200" lang="en-US">
                <a:solidFill>
                  <a:srgbClr val="FF0000"/>
                </a:solidFill>
              </a:rPr>
              <a:t>a</a:t>
            </a:r>
            <a:r>
              <a:rPr b="1" sz="3200" lang="en-US">
                <a:solidFill>
                  <a:srgbClr val="FF0000"/>
                </a:solidFill>
              </a:rPr>
              <a:t>r</a:t>
            </a:r>
            <a:r>
              <a:rPr b="1" sz="3200" lang="en-US">
                <a:solidFill>
                  <a:srgbClr val="FF0000"/>
                </a:solidFill>
              </a:rPr>
              <a:t>a</a:t>
            </a:r>
            <a:r>
              <a:rPr b="1" sz="3200" lang="en-US">
                <a:solidFill>
                  <a:srgbClr val="FF0000"/>
                </a:solidFill>
              </a:rPr>
              <a:t>c</a:t>
            </a:r>
            <a:r>
              <a:rPr b="1" sz="3200" lang="en-US">
                <a:solidFill>
                  <a:srgbClr val="FF0000"/>
                </a:solidFill>
              </a:rPr>
              <a:t>t</a:t>
            </a:r>
            <a:r>
              <a:rPr b="1" sz="3200" lang="en-US">
                <a:solidFill>
                  <a:srgbClr val="FF0000"/>
                </a:solidFill>
              </a:rPr>
              <a:t>e</a:t>
            </a:r>
            <a:r>
              <a:rPr b="1" sz="3200" lang="en-US">
                <a:solidFill>
                  <a:srgbClr val="FF0000"/>
                </a:solidFill>
              </a:rPr>
              <a:t>r</a:t>
            </a:r>
            <a:r>
              <a:rPr b="1" sz="3200" lang="en-US">
                <a:solidFill>
                  <a:srgbClr val="FF0000"/>
                </a:solidFill>
              </a:rPr>
              <a:t>istics</a:t>
            </a:r>
            <a:r>
              <a:rPr b="1" sz="3200" lang="en-US">
                <a:solidFill>
                  <a:srgbClr val="FF0000"/>
                </a:solidFill>
              </a:rPr>
              <a:t> </a:t>
            </a:r>
            <a:r>
              <a:rPr b="1" sz="3200" lang="en-US">
                <a:solidFill>
                  <a:srgbClr val="FF0000"/>
                </a:solidFill>
              </a:rPr>
              <a:t>-</a:t>
            </a:r>
            <a:endParaRPr sz="32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1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ty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ngth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d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&amp;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electrical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conductivity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Lust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lyst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ber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ions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3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v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p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u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z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4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F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y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(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y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ns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g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nous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x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ure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2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ls</a:t>
            </a:r>
            <a:r>
              <a:rPr b="0" sz="2800" lang="en-US">
                <a:solidFill>
                  <a:srgbClr val="000000"/>
                </a:solidFill>
              </a:rPr>
              <a:t>)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5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F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r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ial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n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w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h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o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-</a:t>
            </a:r>
            <a:r>
              <a:rPr b="0" sz="2800" lang="en-US">
                <a:solidFill>
                  <a:srgbClr val="000000"/>
                </a:solidFill>
              </a:rPr>
              <a:t>m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t</a:t>
            </a:r>
            <a:r>
              <a:rPr b="0" sz="2800" lang="en-US">
                <a:solidFill>
                  <a:srgbClr val="000000"/>
                </a:solidFill>
              </a:rPr>
              <a:t>a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s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l</a:t>
            </a:r>
            <a:r>
              <a:rPr b="0" sz="2800" lang="en-US">
                <a:solidFill>
                  <a:srgbClr val="000000"/>
                </a:solidFill>
              </a:rPr>
              <a:t>i</a:t>
            </a:r>
            <a:r>
              <a:rPr b="0" sz="2800" lang="en-US">
                <a:solidFill>
                  <a:srgbClr val="000000"/>
                </a:solidFill>
              </a:rPr>
              <a:t>k</a:t>
            </a:r>
            <a:r>
              <a:rPr b="0" sz="2800" lang="en-US">
                <a:solidFill>
                  <a:srgbClr val="000000"/>
                </a:solidFill>
              </a:rPr>
              <a:t>e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C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B</a:t>
            </a:r>
            <a:r>
              <a:rPr b="0" sz="2800" lang="en-US">
                <a:solidFill>
                  <a:srgbClr val="000000"/>
                </a:solidFill>
              </a:rPr>
              <a:t>,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r>
              <a:rPr b="0" sz="2800" lang="en-US">
                <a:solidFill>
                  <a:srgbClr val="000000"/>
                </a:solidFill>
              </a:rPr>
              <a:t>N</a:t>
            </a:r>
            <a:r>
              <a:rPr b="0" sz="2800" lang="en-US">
                <a:solidFill>
                  <a:srgbClr val="000000"/>
                </a:solidFill>
              </a:rPr>
              <a:t>.</a:t>
            </a:r>
            <a:r>
              <a:rPr b="0" sz="2800" lang="en-US">
                <a:solidFill>
                  <a:srgbClr val="000000"/>
                </a:solidFill>
              </a:rPr>
              <a:t> </a:t>
            </a:r>
            <a:endParaRPr sz="32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E5"/>
        </a:solidFill>
      </p:bgPr>
    </p:bg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 txBox="1"/>
          <p:nvPr/>
        </p:nvSpPr>
        <p:spPr>
          <a:xfrm>
            <a:off x="2438657" y="3118004"/>
            <a:ext cx="5728221" cy="1170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  <a:effectLst/>
              </a:rPr>
              <a:t> 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T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h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a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n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k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 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Y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o</a:t>
            </a:r>
            <a:r>
              <a:rPr b="1" sz="7200" i="0" lang="en-US">
                <a:solidFill>
                  <a:srgbClr val="7030A0"/>
                </a:solidFill>
                <a:effectLst>
                  <a:outerShdw algn="br" blurRad="38100" dir="2700000" dist="38100" rotWithShape="0">
                    <a:srgbClr val="000000"/>
                  </a:outerShdw>
                </a:effectLst>
              </a:rPr>
              <a:t>u</a:t>
            </a:r>
            <a:endParaRPr b="1" sz="7200" lang="en-US">
              <a:solidFill>
                <a:srgbClr val="7030A0"/>
              </a:solidFill>
              <a:effectLst>
                <a:outerShdw algn="br" blurRad="38100" dir="2700000" dist="38100" rotWithShape="0">
                  <a:srgbClr val="000000"/>
                </a:outerShdw>
              </a:effectLst>
            </a:endParaRPr>
          </a:p>
        </p:txBody>
      </p:sp>
      <p:sp>
        <p:nvSpPr>
          <p:cNvPr id="1048627" name=""/>
          <p:cNvSpPr/>
          <p:nvPr/>
        </p:nvSpPr>
        <p:spPr>
          <a:xfrm>
            <a:off x="6397306" y="1322166"/>
            <a:ext cx="2066920" cy="1795838"/>
          </a:xfrm>
          <a:prstGeom prst="star32"/>
          <a:solidFill>
            <a:srgbClr val="00B0F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8" name=""/>
          <p:cNvSpPr/>
          <p:nvPr/>
        </p:nvSpPr>
        <p:spPr>
          <a:xfrm>
            <a:off x="203539" y="4742123"/>
            <a:ext cx="1843869" cy="1843868"/>
          </a:xfrm>
          <a:prstGeom prst="star32"/>
          <a:solidFill>
            <a:srgbClr val="FF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29" name=""/>
          <p:cNvSpPr/>
          <p:nvPr/>
        </p:nvSpPr>
        <p:spPr>
          <a:xfrm>
            <a:off x="860620" y="3862143"/>
            <a:ext cx="2117920" cy="1759961"/>
          </a:xfrm>
          <a:prstGeom prst="star32"/>
          <a:solidFill>
            <a:srgbClr val="02A5E3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  <p:sp>
        <p:nvSpPr>
          <p:cNvPr id="1048630" name=""/>
          <p:cNvSpPr/>
          <p:nvPr/>
        </p:nvSpPr>
        <p:spPr>
          <a:xfrm>
            <a:off x="7430766" y="191953"/>
            <a:ext cx="1849089" cy="1849088"/>
          </a:xfrm>
          <a:prstGeom prst="star32"/>
          <a:solidFill>
            <a:srgbClr val="FF0000"/>
          </a:solidFill>
          <a:ln w="25400">
            <a:solidFill>
              <a:srgbClr val="666666"/>
            </a:solidFill>
          </a:ln>
        </p:spPr>
        <p:txBody>
          <a:bodyPr anchor="ctr"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 txBox="1"/>
          <p:nvPr/>
        </p:nvSpPr>
        <p:spPr>
          <a:xfrm>
            <a:off x="409794" y="1181995"/>
            <a:ext cx="8324412" cy="30251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6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coloured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u</a:t>
            </a:r>
            <a:r>
              <a:rPr b="1" sz="2800" lang="en-US">
                <a:solidFill>
                  <a:srgbClr val="000000"/>
                </a:solidFill>
              </a:rPr>
              <a:t>nds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endParaRPr b="1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7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b</a:t>
            </a:r>
            <a:r>
              <a:rPr b="1" sz="2800" lang="en-US">
                <a:solidFill>
                  <a:srgbClr val="000000"/>
                </a:solidFill>
              </a:rPr>
              <a:t>l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complexes</a:t>
            </a:r>
            <a:endParaRPr b="1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em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are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p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m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gnetic</a:t>
            </a:r>
            <a:endParaRPr b="1"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9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v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r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ous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o</a:t>
            </a:r>
            <a:r>
              <a:rPr b="1" sz="2800" lang="en-US">
                <a:solidFill>
                  <a:srgbClr val="000000"/>
                </a:solidFill>
              </a:rPr>
              <a:t>x</a:t>
            </a:r>
            <a:r>
              <a:rPr b="1" sz="2800" lang="en-US">
                <a:solidFill>
                  <a:srgbClr val="000000"/>
                </a:solidFill>
              </a:rPr>
              <a:t>i</a:t>
            </a:r>
            <a:r>
              <a:rPr b="1" sz="2800" lang="en-US">
                <a:solidFill>
                  <a:srgbClr val="000000"/>
                </a:solidFill>
              </a:rPr>
              <a:t>d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tion</a:t>
            </a:r>
            <a:r>
              <a:rPr b="1" sz="2800" lang="en-US">
                <a:solidFill>
                  <a:srgbClr val="000000"/>
                </a:solidFill>
              </a:rPr>
              <a:t> 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a</a:t>
            </a:r>
            <a:r>
              <a:rPr b="1" sz="2800" lang="en-US">
                <a:solidFill>
                  <a:srgbClr val="000000"/>
                </a:solidFill>
              </a:rPr>
              <a:t>t</a:t>
            </a:r>
            <a:r>
              <a:rPr b="1" sz="2800" lang="en-US">
                <a:solidFill>
                  <a:srgbClr val="000000"/>
                </a:solidFill>
              </a:rPr>
              <a:t>e</a:t>
            </a:r>
            <a:r>
              <a:rPr b="1" sz="2800" lang="en-US">
                <a:solidFill>
                  <a:srgbClr val="000000"/>
                </a:solidFill>
              </a:rPr>
              <a:t>s</a:t>
            </a:r>
            <a:endParaRPr b="1"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 txBox="1"/>
          <p:nvPr/>
        </p:nvSpPr>
        <p:spPr>
          <a:xfrm>
            <a:off x="509670" y="220903"/>
            <a:ext cx="8124658" cy="6022340"/>
          </a:xfrm>
          <a:prstGeom prst="rect"/>
        </p:spPr>
        <p:txBody>
          <a:bodyPr rtlCol="0" wrap="square">
            <a:spAutoFit/>
          </a:bodyPr>
          <a:p>
            <a:pPr indent="0" marL="0">
              <a:buNone/>
            </a:pP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l</a:t>
            </a:r>
            <a:r>
              <a:rPr b="1" sz="3200" lang="en-US">
                <a:solidFill>
                  <a:srgbClr val="0070C0"/>
                </a:solidFill>
              </a:rPr>
              <a:t>e</a:t>
            </a:r>
            <a:r>
              <a:rPr b="1" sz="3200" lang="en-US">
                <a:solidFill>
                  <a:srgbClr val="0070C0"/>
                </a:solidFill>
              </a:rPr>
              <a:t>c</a:t>
            </a:r>
            <a:r>
              <a:rPr b="1" sz="3200" lang="en-US">
                <a:solidFill>
                  <a:srgbClr val="0070C0"/>
                </a:solidFill>
              </a:rPr>
              <a:t>t</a:t>
            </a:r>
            <a:r>
              <a:rPr b="1" sz="3200" lang="en-US">
                <a:solidFill>
                  <a:srgbClr val="0070C0"/>
                </a:solidFill>
              </a:rPr>
              <a:t>r</a:t>
            </a:r>
            <a:r>
              <a:rPr b="1" sz="3200" lang="en-US">
                <a:solidFill>
                  <a:srgbClr val="0070C0"/>
                </a:solidFill>
              </a:rPr>
              <a:t>o</a:t>
            </a:r>
            <a:r>
              <a:rPr b="1" sz="3200" lang="en-US">
                <a:solidFill>
                  <a:srgbClr val="0070C0"/>
                </a:solidFill>
              </a:rPr>
              <a:t>n</a:t>
            </a:r>
            <a:r>
              <a:rPr b="1" sz="3200" lang="en-US">
                <a:solidFill>
                  <a:srgbClr val="0070C0"/>
                </a:solidFill>
              </a:rPr>
              <a:t>i</a:t>
            </a:r>
            <a:r>
              <a:rPr b="1" sz="3200" lang="en-US">
                <a:solidFill>
                  <a:srgbClr val="0070C0"/>
                </a:solidFill>
              </a:rPr>
              <a:t>c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S</a:t>
            </a:r>
            <a:r>
              <a:rPr b="1" sz="3200" lang="en-US">
                <a:solidFill>
                  <a:srgbClr val="0070C0"/>
                </a:solidFill>
              </a:rPr>
              <a:t>t</a:t>
            </a:r>
            <a:r>
              <a:rPr b="1" sz="3200" lang="en-US">
                <a:solidFill>
                  <a:srgbClr val="0070C0"/>
                </a:solidFill>
              </a:rPr>
              <a:t>r</a:t>
            </a:r>
            <a:r>
              <a:rPr b="1" sz="3200" lang="en-US">
                <a:solidFill>
                  <a:srgbClr val="0070C0"/>
                </a:solidFill>
              </a:rPr>
              <a:t>u</a:t>
            </a:r>
            <a:r>
              <a:rPr b="1" sz="3200" lang="en-US">
                <a:solidFill>
                  <a:srgbClr val="0070C0"/>
                </a:solidFill>
              </a:rPr>
              <a:t>c</a:t>
            </a:r>
            <a:r>
              <a:rPr b="1" sz="3200" lang="en-US">
                <a:solidFill>
                  <a:srgbClr val="0070C0"/>
                </a:solidFill>
              </a:rPr>
              <a:t>ture</a:t>
            </a:r>
            <a:r>
              <a:rPr b="1" sz="3200" lang="en-US">
                <a:solidFill>
                  <a:srgbClr val="0070C0"/>
                </a:solidFill>
              </a:rPr>
              <a:t> </a:t>
            </a:r>
            <a:r>
              <a:rPr b="1" sz="3200" lang="en-US">
                <a:solidFill>
                  <a:srgbClr val="0070C0"/>
                </a:solidFill>
              </a:rPr>
              <a:t>-</a:t>
            </a:r>
            <a:endParaRPr b="1" sz="2800" lang="en-US">
              <a:solidFill>
                <a:srgbClr val="000000"/>
              </a:solidFill>
            </a:endParaRPr>
          </a:p>
          <a:p>
            <a:endParaRPr b="1"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ration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ments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itten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orbit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according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Hu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'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Paul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'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x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ectrons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ergy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vels</a:t>
            </a:r>
            <a:endParaRPr sz="2800" lang="en-US">
              <a:solidFill>
                <a:srgbClr val="000000"/>
              </a:solidFill>
            </a:endParaRPr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84565" y="2105589"/>
            <a:ext cx="4174871" cy="1196694"/>
          </a:xfrm>
          <a:prstGeom prst="rect"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711332" y="242634"/>
            <a:ext cx="7805601" cy="3658803"/>
          </a:xfrm>
          <a:prstGeom prst="rect"/>
        </p:spPr>
      </p:pic>
      <p:sp>
        <p:nvSpPr>
          <p:cNvPr id="1048595" name=""/>
          <p:cNvSpPr txBox="1"/>
          <p:nvPr/>
        </p:nvSpPr>
        <p:spPr>
          <a:xfrm>
            <a:off x="590783" y="4079247"/>
            <a:ext cx="7967493" cy="21869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ctrons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use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tal</a:t>
            </a:r>
            <a:r>
              <a:rPr sz="2800" lang="en-US">
                <a:solidFill>
                  <a:srgbClr val="000000"/>
                </a:solidFill>
              </a:rPr>
              <a:t>)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ns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k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800">
        <p:circ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44955" y="204076"/>
            <a:ext cx="7355824" cy="3224923"/>
          </a:xfrm>
          <a:prstGeom prst="rect"/>
        </p:spPr>
      </p:pic>
      <p:sp>
        <p:nvSpPr>
          <p:cNvPr id="1048596" name=""/>
          <p:cNvSpPr txBox="1"/>
          <p:nvPr/>
        </p:nvSpPr>
        <p:spPr>
          <a:xfrm>
            <a:off x="446015" y="3428999"/>
            <a:ext cx="8251970" cy="26060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on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um</a:t>
            </a:r>
            <a:r>
              <a:rPr sz="2800" lang="en-US">
                <a:solidFill>
                  <a:srgbClr val="000000"/>
                </a:solidFill>
              </a:rPr>
              <a:t>,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er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due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ial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ilities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iated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ith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etely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ergy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vels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000">
        <p:wipe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"/>
          <p:cNvSpPr txBox="1"/>
          <p:nvPr/>
        </p:nvSpPr>
        <p:spPr>
          <a:xfrm>
            <a:off x="427370" y="398899"/>
            <a:ext cx="8289261" cy="55397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cture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owing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-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1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lear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ction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Electron</a:t>
            </a:r>
            <a:r>
              <a:rPr sz="2800" lang="en-US">
                <a:solidFill>
                  <a:srgbClr val="000000"/>
                </a:solidFill>
              </a:rPr>
              <a:t>-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Repulsion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Shielding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ch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Exchange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ergy</a:t>
            </a:r>
            <a:endParaRPr sz="2800" lang="en-US">
              <a:solidFill>
                <a:srgbClr val="000000"/>
              </a:solidFill>
            </a:endParaRPr>
          </a:p>
          <a:p>
            <a:endParaRPr sz="2800" lang="en-US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5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fference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f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ergy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ween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&amp;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500">
        <p:split dir="out" orient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TECNO CE7</dc:creator>
  <dcterms:created xsi:type="dcterms:W3CDTF">2015-05-02T07:30:45Z</dcterms:created>
  <dcterms:modified xsi:type="dcterms:W3CDTF">2021-05-22T06:54:08Z</dcterms:modified>
</cp:coreProperties>
</file>