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2" r:id="rId12"/>
    <p:sldId id="267" r:id="rId13"/>
    <p:sldId id="283" r:id="rId14"/>
    <p:sldId id="268" r:id="rId15"/>
    <p:sldId id="284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5" r:id="rId29"/>
    <p:sldId id="285" r:id="rId30"/>
    <p:sldId id="296" r:id="rId31"/>
    <p:sldId id="297" r:id="rId32"/>
    <p:sldId id="286" r:id="rId33"/>
    <p:sldId id="287" r:id="rId34"/>
    <p:sldId id="288" r:id="rId35"/>
    <p:sldId id="289" r:id="rId36"/>
    <p:sldId id="290" r:id="rId37"/>
    <p:sldId id="298" r:id="rId38"/>
    <p:sldId id="291" r:id="rId39"/>
    <p:sldId id="299" r:id="rId40"/>
    <p:sldId id="292" r:id="rId41"/>
    <p:sldId id="300" r:id="rId42"/>
    <p:sldId id="301" r:id="rId43"/>
    <p:sldId id="302" r:id="rId44"/>
    <p:sldId id="303" r:id="rId45"/>
    <p:sldId id="314" r:id="rId46"/>
    <p:sldId id="304" r:id="rId47"/>
    <p:sldId id="305" r:id="rId48"/>
    <p:sldId id="306" r:id="rId49"/>
    <p:sldId id="307" r:id="rId50"/>
    <p:sldId id="317" r:id="rId51"/>
    <p:sldId id="316" r:id="rId52"/>
    <p:sldId id="308" r:id="rId53"/>
    <p:sldId id="309" r:id="rId54"/>
    <p:sldId id="310" r:id="rId55"/>
    <p:sldId id="311" r:id="rId56"/>
    <p:sldId id="318" r:id="rId57"/>
    <p:sldId id="312" r:id="rId58"/>
    <p:sldId id="313" r:id="rId59"/>
    <p:sldId id="293" r:id="rId60"/>
    <p:sldId id="29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663300"/>
    <a:srgbClr val="FF99FF"/>
    <a:srgbClr val="00FF00"/>
    <a:srgbClr val="0000CC"/>
    <a:srgbClr val="333300"/>
    <a:srgbClr val="215B8B"/>
    <a:srgbClr val="26689E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16" autoAdjust="0"/>
    <p:restoredTop sz="90681" autoAdjust="0"/>
  </p:normalViewPr>
  <p:slideViewPr>
    <p:cSldViewPr>
      <p:cViewPr>
        <p:scale>
          <a:sx n="75" d="100"/>
          <a:sy n="75" d="100"/>
        </p:scale>
        <p:origin x="-738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7600" y="4681716"/>
            <a:ext cx="51054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Hkw&amp;gkypkyh</a:t>
            </a:r>
            <a:r>
              <a:rPr kumimoji="0" lang="en-US" sz="5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(Earth Movements)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57750" y="4038600"/>
            <a:ext cx="2705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Ádj.k</a:t>
            </a: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rgbClr val="FFC0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&amp; </a:t>
            </a: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3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151553" name="Picture 1" descr="E:\Images\exhibition-earth-movem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61999"/>
            <a:ext cx="3505200" cy="438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rgbClr val="000000">
                <a:alpha val="76078"/>
              </a:srgb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 prstMaterial="dkEdge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Types of Fold"/>
          <p:cNvPicPr>
            <a:picLocks noChangeAspect="1" noChangeArrowheads="1"/>
          </p:cNvPicPr>
          <p:nvPr/>
        </p:nvPicPr>
        <p:blipFill>
          <a:blip r:embed="rId2"/>
          <a:srcRect l="2506" t="8102" r="52632" b="63657"/>
          <a:stretch>
            <a:fillRect/>
          </a:stretch>
        </p:blipFill>
        <p:spPr bwMode="auto">
          <a:xfrm>
            <a:off x="2935230" y="1502644"/>
            <a:ext cx="3273540" cy="22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3500" y="4114800"/>
            <a:ext cx="647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indent="-508000" algn="ctr"/>
            <a:r>
              <a:rPr lang="en-US" sz="2800" dirty="0" err="1" smtClean="0">
                <a:latin typeface="Kruti Dev 694" pitchFamily="2" charset="0"/>
              </a:rPr>
              <a:t>nkc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nksUgh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cktwauh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lkj</a:t>
            </a:r>
            <a:r>
              <a:rPr lang="en-US" sz="2800" dirty="0" smtClean="0">
                <a:latin typeface="Kruti Dev 694" pitchFamily="2" charset="0"/>
              </a:rPr>
              <a:t>[</a:t>
            </a:r>
            <a:r>
              <a:rPr lang="en-US" sz="2800" dirty="0" err="1" smtClean="0">
                <a:latin typeface="Kruti Dev 694" pitchFamily="2" charset="0"/>
              </a:rPr>
              <a:t>kkp</a:t>
            </a:r>
            <a:r>
              <a:rPr lang="en-US" sz="2800" dirty="0" smtClean="0">
                <a:latin typeface="Kruti Dev 694" pitchFamily="2" charset="0"/>
              </a:rPr>
              <a:t> </a:t>
            </a:r>
          </a:p>
          <a:p>
            <a:pPr marL="508000" indent="-508000">
              <a:buFont typeface="Wingdings" pitchFamily="2" charset="2"/>
              <a:buChar char="Ø"/>
            </a:pPr>
            <a:endParaRPr lang="en-US" sz="2800" dirty="0" smtClean="0">
              <a:latin typeface="Kruti Dev 694" pitchFamily="2" charset="0"/>
            </a:endParaRPr>
          </a:p>
          <a:p>
            <a:pPr marL="508000" indent="-508000" algn="ctr"/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nksUgh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cktw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mrkjkP;k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ykachP;k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Types of Fold"/>
          <p:cNvPicPr>
            <a:picLocks noChangeAspect="1" noChangeArrowheads="1"/>
          </p:cNvPicPr>
          <p:nvPr/>
        </p:nvPicPr>
        <p:blipFill>
          <a:blip r:embed="rId2"/>
          <a:srcRect l="52632" t="8102" r="2506" b="63657"/>
          <a:stretch>
            <a:fillRect/>
          </a:stretch>
        </p:blipFill>
        <p:spPr bwMode="auto">
          <a:xfrm>
            <a:off x="2935230" y="1502644"/>
            <a:ext cx="3273540" cy="22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914400" y="3984168"/>
            <a:ext cx="7620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nkckph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rhozrk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,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cktwus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tkLr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nqlÚ;k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cktwus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deh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deh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ean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mrkjkph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tkLr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ykachps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nkc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TkkLr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vlrks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rh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rhoz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mrkjkph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deh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ykachps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vlrs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ypes of Fold"/>
          <p:cNvPicPr>
            <a:picLocks noChangeAspect="1" noChangeArrowheads="1"/>
          </p:cNvPicPr>
          <p:nvPr/>
        </p:nvPicPr>
        <p:blipFill>
          <a:blip r:embed="rId2"/>
          <a:srcRect l="2506" t="40120" r="52632" b="32407"/>
          <a:stretch>
            <a:fillRect/>
          </a:stretch>
        </p:blipFill>
        <p:spPr bwMode="auto">
          <a:xfrm>
            <a:off x="2935230" y="1487118"/>
            <a:ext cx="3273540" cy="21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457200" y="39624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Kruti Dev 694" pitchFamily="2" charset="0"/>
              </a:rPr>
              <a:t>,</a:t>
            </a:r>
            <a:r>
              <a:rPr lang="en-US" sz="2800" dirty="0" err="1" smtClean="0">
                <a:latin typeface="Kruti Dev 694" pitchFamily="2" charset="0"/>
              </a:rPr>
              <a:t>dk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cktwus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deh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</a:t>
            </a:r>
            <a:r>
              <a:rPr lang="en-US" sz="2800" dirty="0" smtClean="0">
                <a:latin typeface="Kruti Dev 694" pitchFamily="2" charset="0"/>
              </a:rPr>
              <a:t> o </a:t>
            </a:r>
            <a:r>
              <a:rPr lang="en-US" sz="2800" dirty="0" err="1" smtClean="0">
                <a:latin typeface="Kruti Dev 694" pitchFamily="2" charset="0"/>
              </a:rPr>
              <a:t>nqlÚ;k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cktwus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vfrtkLr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jkfgY;kl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nkLr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nkckP;k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cktwdMwu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Hkwi`"BkdMs</a:t>
            </a:r>
            <a:r>
              <a:rPr lang="en-US" sz="2800" dirty="0" smtClean="0">
                <a:latin typeface="Kruti Dev 694" pitchFamily="2" charset="0"/>
              </a:rPr>
              <a:t> &gt;</a:t>
            </a:r>
            <a:r>
              <a:rPr lang="en-US" sz="2800" dirty="0" err="1" smtClean="0">
                <a:latin typeface="Kruti Dev 694" pitchFamily="2" charset="0"/>
              </a:rPr>
              <a:t>qdyh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tkrs</a:t>
            </a:r>
            <a:r>
              <a:rPr lang="en-US" sz="2800" dirty="0" smtClean="0">
                <a:latin typeface="Kruti Dev 694" pitchFamily="2" charset="0"/>
              </a:rPr>
              <a:t>-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57200" y="51816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nksUgh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kkj.ki.ks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,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desdkal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lekarj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rlsp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nksUgh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mrkj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ns[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,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cktwl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42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ypes of Fold"/>
          <p:cNvPicPr>
            <a:picLocks noChangeAspect="1" noChangeArrowheads="1"/>
          </p:cNvPicPr>
          <p:nvPr/>
        </p:nvPicPr>
        <p:blipFill>
          <a:blip r:embed="rId2"/>
          <a:srcRect l="52632" t="40120" r="2506" b="32407"/>
          <a:stretch>
            <a:fillRect/>
          </a:stretch>
        </p:blipFill>
        <p:spPr bwMode="auto">
          <a:xfrm>
            <a:off x="2935230" y="1487118"/>
            <a:ext cx="3273540" cy="21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457200" y="4038600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 smtClean="0">
                <a:latin typeface="Kruti Dev 694" pitchFamily="2" charset="0"/>
              </a:rPr>
              <a:t>leur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frP;koj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vk.k</a:t>
            </a:r>
            <a:r>
              <a:rPr lang="en-US" sz="2800" dirty="0" smtClean="0">
                <a:latin typeface="Kruti Dev 694" pitchFamily="2" charset="0"/>
              </a:rPr>
              <a:t>[</a:t>
            </a:r>
            <a:r>
              <a:rPr lang="en-US" sz="2800" dirty="0" err="1" smtClean="0">
                <a:latin typeface="Kruti Dev 694" pitchFamily="2" charset="0"/>
              </a:rPr>
              <a:t>kh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xsY;kl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Hkwi`"Bkoj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vkMoh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iMrs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876800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;k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oGhP;k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nksUgh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cktw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Hkwi`"Bkyk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lekarj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vlrkr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ypes of Fold"/>
          <p:cNvPicPr>
            <a:picLocks noChangeAspect="1" noChangeArrowheads="1"/>
          </p:cNvPicPr>
          <p:nvPr/>
        </p:nvPicPr>
        <p:blipFill>
          <a:blip r:embed="rId2"/>
          <a:srcRect l="2506" t="70844" r="52632" b="1157"/>
          <a:stretch>
            <a:fillRect/>
          </a:stretch>
        </p:blipFill>
        <p:spPr bwMode="auto">
          <a:xfrm>
            <a:off x="2935230" y="1521762"/>
            <a:ext cx="3273540" cy="221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457200" y="4177605"/>
            <a:ext cx="82296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 smtClean="0">
                <a:latin typeface="Kruti Dev 694" pitchFamily="2" charset="0"/>
              </a:rPr>
              <a:t>ijhofyr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oGhph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fufeZrh</a:t>
            </a:r>
            <a:r>
              <a:rPr lang="en-US" sz="2800" dirty="0" smtClean="0">
                <a:latin typeface="Kruti Dev 694" pitchFamily="2" charset="0"/>
              </a:rPr>
              <a:t> &gt;</a:t>
            </a:r>
            <a:r>
              <a:rPr lang="en-US" sz="2800" dirty="0" err="1" smtClean="0">
                <a:latin typeface="Kruti Dev 694" pitchFamily="2" charset="0"/>
              </a:rPr>
              <a:t>kY;koj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frP;koj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iM.;kph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fØ;k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lrr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pkyqp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jkfgY;kl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oGhP;k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ojP;k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cktwoj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nkckph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rhozrk</a:t>
            </a:r>
            <a:r>
              <a:rPr lang="en-US" sz="2800" dirty="0" smtClean="0">
                <a:latin typeface="Kruti Dev 694" pitchFamily="2" charset="0"/>
              </a:rPr>
              <a:t> ok&lt;</a:t>
            </a:r>
            <a:r>
              <a:rPr lang="en-US" sz="2800" dirty="0" err="1" smtClean="0">
                <a:latin typeface="Kruti Dev 694" pitchFamily="2" charset="0"/>
              </a:rPr>
              <a:t>Y;kl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oGhpk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nqHkaxyk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tkÅu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rqVrs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ypes of Fold"/>
          <p:cNvPicPr>
            <a:picLocks noChangeAspect="1" noChangeArrowheads="1"/>
          </p:cNvPicPr>
          <p:nvPr/>
        </p:nvPicPr>
        <p:blipFill>
          <a:blip r:embed="rId2"/>
          <a:srcRect l="52632" t="70844" r="2506" b="1157"/>
          <a:stretch>
            <a:fillRect/>
          </a:stretch>
        </p:blipFill>
        <p:spPr bwMode="auto">
          <a:xfrm>
            <a:off x="2935230" y="1521762"/>
            <a:ext cx="3273540" cy="221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80000"/>
              </a:srgbClr>
            </a:glow>
          </a:effectLst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457200" y="39624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Hkwdopkoj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iM.kkjk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rhoz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Lo:ikpk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cjkscj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jpuk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e`nw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kMdkaph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,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dkosGh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vusd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76600" y="533400"/>
            <a:ext cx="259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oGÓkaps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" y="4953001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dkykarjkus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mapkoY;k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tkÅu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R;kauk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klkj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vkdkj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ÁkIr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Eg.kwu 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oGÓkauk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kkÑrh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 descr="Image result for himalaya folding mountain portrait image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28" name="Picture 4" descr="Image result for alps folding mountain portrait image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6200" y="38100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30" name="Picture 6" descr="Image result for rocky mountain in north america portrait image"/>
          <p:cNvPicPr>
            <a:picLocks noChangeArrowheads="1"/>
          </p:cNvPicPr>
          <p:nvPr/>
        </p:nvPicPr>
        <p:blipFill>
          <a:blip r:embed="rId4"/>
          <a:srcRect b="3704"/>
          <a:stretch>
            <a:fillRect/>
          </a:stretch>
        </p:blipFill>
        <p:spPr bwMode="auto">
          <a:xfrm>
            <a:off x="4699000" y="38100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32" name="Picture 8" descr="Image result for andy mountain in south america portrait image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8100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34" name="Picture 10" descr="Image result for himalayas map locatio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030" y="12192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36" name="Picture 12" descr="Image result for alps mountains map location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18620" y="12192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38" name="Picture 14" descr="Image result for rocky mountains satellite imagery"/>
          <p:cNvPicPr>
            <a:picLocks noChangeArrowheads="1"/>
          </p:cNvPicPr>
          <p:nvPr/>
        </p:nvPicPr>
        <p:blipFill>
          <a:blip r:embed="rId8"/>
          <a:srcRect l="31925" r="20801"/>
          <a:stretch>
            <a:fillRect/>
          </a:stretch>
        </p:blipFill>
        <p:spPr bwMode="auto">
          <a:xfrm>
            <a:off x="4700210" y="12192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pic>
        <p:nvPicPr>
          <p:cNvPr id="52240" name="Picture 16" descr="Image result for andy mountains satellite imagery"/>
          <p:cNvPicPr>
            <a:picLocks noChangeAspect="1" noChangeArrowheads="1"/>
          </p:cNvPicPr>
          <p:nvPr/>
        </p:nvPicPr>
        <p:blipFill>
          <a:blip r:embed="rId9"/>
          <a:srcRect l="39375" r="15625"/>
          <a:stretch>
            <a:fillRect/>
          </a:stretch>
        </p:blipFill>
        <p:spPr bwMode="auto">
          <a:xfrm>
            <a:off x="6781800" y="1219200"/>
            <a:ext cx="1828800" cy="2286000"/>
          </a:xfrm>
          <a:prstGeom prst="rect">
            <a:avLst/>
          </a:prstGeom>
          <a:noFill/>
          <a:effectLst>
            <a:glow rad="139700">
              <a:srgbClr val="000000">
                <a:alpha val="80000"/>
              </a:srgbClr>
            </a:glow>
          </a:effectLst>
        </p:spPr>
      </p:pic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685800" y="46738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oyhdj.kkps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Arial" pitchFamily="34" charset="0"/>
              </a:rPr>
              <a:t> %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^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oyh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ioZr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fdaok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^?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ioZr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5400000">
            <a:off x="1023258" y="3200400"/>
            <a:ext cx="838200" cy="533400"/>
          </a:xfrm>
          <a:prstGeom prst="notchedRight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 rot="5400000">
            <a:off x="3124199" y="3200400"/>
            <a:ext cx="838200" cy="533400"/>
          </a:xfrm>
          <a:prstGeom prst="notchedRight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 rot="5400000">
            <a:off x="5196114" y="3200400"/>
            <a:ext cx="838200" cy="533400"/>
          </a:xfrm>
          <a:prstGeom prst="notchedRight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Notched Right Arrow 16"/>
          <p:cNvSpPr/>
          <p:nvPr/>
        </p:nvSpPr>
        <p:spPr>
          <a:xfrm rot="5400000">
            <a:off x="7268028" y="3200400"/>
            <a:ext cx="838200" cy="533400"/>
          </a:xfrm>
          <a:prstGeom prst="notchedRightArrow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9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5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1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2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533400" y="609600"/>
            <a:ext cx="31117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c½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(Faulting)</a:t>
            </a: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219200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	f{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kfrt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lekarj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vkMO;k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tsaOgk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dfB.k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Áns’kkr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dk;Z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R;kosGh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Hkwi`"Bkyk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u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Hkwi`"Bkyk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fdaok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rMs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nqHkaxrs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fØ;syk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^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" y="3134380"/>
            <a:ext cx="842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ÁlrjHkaxkeqGs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Hkwdopkpk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HksxstoGhy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ljdrks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[</a:t>
            </a:r>
            <a:r>
              <a:rPr lang="en-US" sz="2800" dirty="0" err="1" smtClean="0">
                <a:latin typeface="Kruti Dev 694" pitchFamily="2" charset="0"/>
              </a:rPr>
              <a:t>kkyh</a:t>
            </a:r>
            <a:r>
              <a:rPr lang="en-US" sz="2800" dirty="0" smtClean="0">
                <a:latin typeface="Kruti Dev 694" pitchFamily="2" charset="0"/>
              </a:rPr>
              <a:t> [</a:t>
            </a:r>
            <a:r>
              <a:rPr lang="en-US" sz="2800" dirty="0" err="1" smtClean="0">
                <a:latin typeface="Kruti Dev 694" pitchFamily="2" charset="0"/>
              </a:rPr>
              <a:t>kpyk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tkrks</a:t>
            </a:r>
            <a:r>
              <a:rPr lang="en-US" sz="2800" dirty="0" smtClean="0">
                <a:latin typeface="Kruti Dev 694" pitchFamily="2" charset="0"/>
              </a:rPr>
              <a:t>-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" y="4157990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ljdysY;k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^m/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{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ksfir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Hkkx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 </a:t>
            </a: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(Up Thrown Side)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5181600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Kruti Dev 694" pitchFamily="2" charset="0"/>
              </a:rPr>
              <a:t>[</a:t>
            </a:r>
            <a:r>
              <a:rPr lang="en-US" sz="2800" dirty="0" err="1" smtClean="0">
                <a:latin typeface="Kruti Dev 694" pitchFamily="2" charset="0"/>
              </a:rPr>
              <a:t>kkyh</a:t>
            </a:r>
            <a:r>
              <a:rPr lang="en-US" sz="2800" dirty="0" smtClean="0">
                <a:latin typeface="Kruti Dev 694" pitchFamily="2" charset="0"/>
              </a:rPr>
              <a:t> [</a:t>
            </a:r>
            <a:r>
              <a:rPr lang="en-US" sz="2800" dirty="0" err="1" smtClean="0">
                <a:latin typeface="Kruti Dev 694" pitchFamily="2" charset="0"/>
              </a:rPr>
              <a:t>kpysY;k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^v/k%{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ksfir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Hkkx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(Down Thrown Side)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  <p:bldP spid="51202" grpId="0" build="allAtOnce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7" name="Picture 1" descr="Faul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216" y="2000250"/>
            <a:ext cx="7657569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>
                <a:alpha val="69804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38329" y="533400"/>
            <a:ext cx="24673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ÁLrjHkaxkps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85352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Kruti Dev 694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8743" y="4572000"/>
            <a:ext cx="40687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1-lk/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(Normal Fault)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24828" y="4572000"/>
            <a:ext cx="4145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2-myVk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(Reverse Fault)</a:t>
            </a:r>
          </a:p>
        </p:txBody>
      </p:sp>
      <p:pic>
        <p:nvPicPr>
          <p:cNvPr id="48129" name="Picture 1" descr="Normal 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69" y="1886743"/>
            <a:ext cx="3925824" cy="243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48130" name="Picture 2" descr="Reverse 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407" y="1886743"/>
            <a:ext cx="3925824" cy="243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19300" y="304800"/>
            <a:ext cx="51054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Hkw&amp;gkypkyh</a:t>
            </a:r>
            <a:r>
              <a:rPr kumimoji="0" lang="en-US" sz="5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(Earth Movements)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0529" name="Rectangle 1"/>
          <p:cNvSpPr>
            <a:spLocks noChangeArrowheads="1"/>
          </p:cNvSpPr>
          <p:nvPr/>
        </p:nvSpPr>
        <p:spPr bwMode="auto">
          <a:xfrm>
            <a:off x="2133600" y="2057400"/>
            <a:ext cx="487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i`FohP;k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kMowu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vk.k.kkÚ;k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‘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kDrhaukp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150531" name="Picture 3" descr="Image result for earth faulting gif 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3650" y="3314548"/>
            <a:ext cx="4076700" cy="2943378"/>
          </a:xfrm>
          <a:prstGeom prst="rect">
            <a:avLst/>
          </a:prstGeom>
          <a:noFill/>
          <a:effectLst>
            <a:glow rad="228600">
              <a:srgbClr val="000000">
                <a:alpha val="78039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0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19007" y="874693"/>
            <a:ext cx="4305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3-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nkc:ih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(Thrust Fault)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47105" name="Picture 1" descr="Thrust 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320" y="2068104"/>
            <a:ext cx="5547360" cy="27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589695" y="950893"/>
            <a:ext cx="39646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4-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Hksx:ih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(Tear Fault)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46081" name="Picture 1" descr="Tear 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320" y="2068104"/>
            <a:ext cx="5547360" cy="27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860649" y="924580"/>
            <a:ext cx="5422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5-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ik;Ú;k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ik;Ú;kpk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(Terrace Fault)</a:t>
            </a:r>
          </a:p>
        </p:txBody>
      </p:sp>
      <p:pic>
        <p:nvPicPr>
          <p:cNvPr id="45057" name="Picture 1" descr="Terrace 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68104"/>
            <a:ext cx="4876800" cy="27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204478" y="533400"/>
            <a:ext cx="2735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ÁLrjHkaxkps ifj.kke </a:t>
            </a:r>
            <a:endParaRPr kumimoji="0" lang="en-US" sz="32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14081" y="1219200"/>
            <a:ext cx="321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xV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ioZr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(Block Mountain)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Bolck Mount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802839"/>
            <a:ext cx="3474109" cy="431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9" name="Rectangle 8"/>
          <p:cNvSpPr/>
          <p:nvPr/>
        </p:nvSpPr>
        <p:spPr>
          <a:xfrm>
            <a:off x="4419600" y="2219980"/>
            <a:ext cx="3657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Kruti Dev 694" pitchFamily="2" charset="0"/>
              </a:rPr>
              <a:t>^</a:t>
            </a:r>
            <a:r>
              <a:rPr lang="en-US" sz="2800" dirty="0" err="1" smtClean="0">
                <a:latin typeface="Kruti Dev 694" pitchFamily="2" charset="0"/>
              </a:rPr>
              <a:t>BksdGÓkps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ioZr</a:t>
            </a:r>
            <a:r>
              <a:rPr lang="en-US" sz="2800" dirty="0" smtClean="0">
                <a:latin typeface="Kruti Dev 694" pitchFamily="2" charset="0"/>
              </a:rPr>
              <a:t>*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2981980"/>
            <a:ext cx="3657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teZuhrhy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gkWtZ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9600" y="3743980"/>
            <a:ext cx="3657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latin typeface="Kruti Dev 694" pitchFamily="2" charset="0"/>
              </a:rPr>
              <a:t>dWfyQksfuZ;krhy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fl,jk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usokMk</a:t>
            </a:r>
            <a:endParaRPr lang="en-US" sz="2800" dirty="0" smtClean="0">
              <a:latin typeface="Kruti Dev 69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505980"/>
            <a:ext cx="3657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ÝkUle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/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fczVkuh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4034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Rift Vall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1597396"/>
            <a:ext cx="3256977" cy="404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29950" y="987796"/>
            <a:ext cx="2492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kp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njh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(Rift Valley)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267200" y="2133600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^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ikVnjh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67200" y="2745601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qjksikrhy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ÚgkbZu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unhph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njh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67200" y="3357602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iwoZ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vkfÝdsrhy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njh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67200" y="3969603"/>
            <a:ext cx="441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Hkkjrkrhy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ueZnk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rkih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unhP;k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kksÚ;kr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v’kk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kpnÚ;k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&lt;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Grkr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009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457200"/>
            <a:ext cx="5375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2- </a:t>
            </a:r>
            <a:r>
              <a:rPr lang="en-US" sz="3200" u="heavy" dirty="0" smtClean="0">
                <a:solidFill>
                  <a:srgbClr val="FFFF00"/>
                </a:solidFill>
                <a:latin typeface="Kruti Dev 694" pitchFamily="2" charset="0"/>
              </a:rPr>
              <a:t>‘</a:t>
            </a:r>
            <a:r>
              <a:rPr lang="en-US" sz="3200" u="heavy" dirty="0" err="1" smtClean="0">
                <a:solidFill>
                  <a:srgbClr val="FFFF00"/>
                </a:solidFill>
                <a:latin typeface="Kruti Dev 694" pitchFamily="2" charset="0"/>
              </a:rPr>
              <a:t>kh?kz</a:t>
            </a:r>
            <a:r>
              <a:rPr lang="en-US" sz="3200" u="heavy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u="heavy" dirty="0" err="1" smtClean="0">
                <a:solidFill>
                  <a:srgbClr val="FFFF00"/>
                </a:solidFill>
                <a:latin typeface="Kruti Dev 694" pitchFamily="2" charset="0"/>
              </a:rPr>
              <a:t>gkypkyh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(Sudden Movements</a:t>
            </a:r>
            <a:r>
              <a:rPr lang="en-US" sz="2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5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09600" y="1524000"/>
            <a:ext cx="8001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HkwvarxZr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vR;ar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tynxrhus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dk;Z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dj.kkÚ;k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vpkudi.ks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kMowu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vk.krkr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oald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Lo:ikP;k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1379538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828800" algn="l"/>
              </a:tabLst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1379538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28800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marL="1379538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828800" algn="l"/>
              </a:tabLst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9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9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81000" y="405825"/>
            <a:ext cx="3543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v½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(Volcanoes)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205805"/>
            <a:ext cx="82296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 smtClean="0">
                <a:latin typeface="Kruti Dev 694" pitchFamily="2" charset="0"/>
              </a:rPr>
              <a:t>HkwxHkkZrhy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rIr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f’kykjl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T;k</a:t>
            </a:r>
            <a:r>
              <a:rPr lang="en-US" sz="2800" dirty="0" smtClean="0">
                <a:latin typeface="Kruti Dev 694" pitchFamily="2" charset="0"/>
              </a:rPr>
              <a:t> fBdk.kh </a:t>
            </a:r>
            <a:r>
              <a:rPr lang="en-US" sz="2800" dirty="0" err="1" smtClean="0">
                <a:latin typeface="Kruti Dev 694" pitchFamily="2" charset="0"/>
              </a:rPr>
              <a:t>Hkwdop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dedqor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vlrs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T;k</a:t>
            </a:r>
            <a:r>
              <a:rPr lang="en-US" sz="2800" dirty="0" smtClean="0">
                <a:latin typeface="Kruti Dev 694" pitchFamily="2" charset="0"/>
              </a:rPr>
              <a:t> fBdk.kh </a:t>
            </a:r>
            <a:r>
              <a:rPr lang="en-US" sz="2800" dirty="0" err="1" smtClean="0">
                <a:latin typeface="Kruti Dev 694" pitchFamily="2" charset="0"/>
              </a:rPr>
              <a:t>Hkwdopkyk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Hksxk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iMysY;k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vlrkr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rsFkwu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Hkwi`"Bkoj</a:t>
            </a:r>
            <a:r>
              <a:rPr lang="en-US" sz="2800" dirty="0" smtClean="0">
                <a:latin typeface="Kruti Dev 694" pitchFamily="2" charset="0"/>
              </a:rPr>
              <a:t> ;</a:t>
            </a:r>
            <a:r>
              <a:rPr lang="en-US" sz="2800" dirty="0" err="1" smtClean="0">
                <a:latin typeface="Kruti Dev 694" pitchFamily="2" charset="0"/>
              </a:rPr>
              <a:t>srks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fØ;sl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Tokykeq</a:t>
            </a:r>
            <a:r>
              <a:rPr lang="en-US" sz="2800" dirty="0" smtClean="0">
                <a:latin typeface="Kruti Dev 694" pitchFamily="2" charset="0"/>
              </a:rPr>
              <a:t>[</a:t>
            </a:r>
            <a:r>
              <a:rPr lang="en-US" sz="2800" dirty="0" err="1" smtClean="0">
                <a:latin typeface="Kruti Dev 694" pitchFamily="2" charset="0"/>
              </a:rPr>
              <a:t>kh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vls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29718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HkwxHkkZiklwu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Hkwi`"Bki;Zar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rIr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inkFkkZaP;k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gks.kkÚ;k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gkypkyha’kh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laca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vlysY;k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fØ;kauk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&amp;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OgkWu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,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axsYu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57200" y="4634805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fØ;seqGs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rIr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kuinkFkZ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æoinkFkZ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ok;q:i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HkwdopkdMs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fdaok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Hkwi`"Bkoj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Qsdys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fØ;kapk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lekos”k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fØ;kae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/;s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&amp; ,Q~-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ekWadgkÅl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4" grpId="0"/>
      <p:bldP spid="39938" grpId="0"/>
      <p:bldP spid="399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04800" y="45720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khP;k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mæsdkph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dkj.ks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42900" y="99060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m".krk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42900" y="3352800"/>
            <a:ext cx="31630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2- okrkoj.kh;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deh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gks.ks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524000"/>
            <a:ext cx="76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kksy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tkÅ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rlrls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rkieku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ok&lt;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/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kkj.ki.ks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100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ehVj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kksyhoj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xsY;kl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3</a:t>
            </a:r>
            <a:r>
              <a:rPr lang="en-US" sz="2800" baseline="30000" dirty="0" smtClean="0">
                <a:solidFill>
                  <a:srgbClr val="FFFF00"/>
                </a:solidFill>
                <a:latin typeface="Kruti Dev 694" pitchFamily="2" charset="0"/>
              </a:rPr>
              <a:t>0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lsa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us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rkieku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ok&lt;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rs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;k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ÁpaM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m".krseqGs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vusd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inkFkZ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forGys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tkrkr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Áokghr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gksÅu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Hkwi`"Bkoj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s.;kpk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Á;Ru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djrkr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39624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i`FohP;k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varxZr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Hkkxkoj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ÁpaM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Áek.kkoj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ckgsjhy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okrkoj.kkpk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nkc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80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eh- 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kksyhoj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okrkoj.kh;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nkc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2000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brdk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vlrks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800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eh- 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kksyhoj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rks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35]00]000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brdk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vlrks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;k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ÁpaM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nkckeqGs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i`Fohpk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varxZr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Hkkx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ku:i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vkgs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okrkoj.kh;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nkc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deh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&gt;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kY;kl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inkFkZ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forGys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tkrkr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8914" grpId="0"/>
      <p:bldP spid="389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04800" y="45720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khP;k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mæsdkph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dkj.ks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09600" y="11430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3-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Álj.k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09600" y="37338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4-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Hkwdopkpk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dedqori.kk</a:t>
            </a:r>
            <a:endParaRPr kumimoji="0" lang="en-US" sz="2800" i="0" u="none" strike="noStrike" cap="none" normalizeH="0" baseline="0" dirty="0" smtClean="0">
              <a:ln>
                <a:noFill/>
              </a:ln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219200" y="1676400"/>
            <a:ext cx="6248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f'kykjlkr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vusd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ok;wapk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ns[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lekos”k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ÁapM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m".krseqGs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Álj.k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ikorkr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Hkwi`"BkdMs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s.;kpk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Á;Ru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ok;waP;kcjkscj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f’kykjl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Hkwi`"Bkoj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&lt;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dyyk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tkrks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343400"/>
            <a:ext cx="82296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i`Fohps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Hkwdop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loZ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=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lkj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ukgh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- 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dkgh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fBdk.kh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R;kyk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Hksxk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vlrkr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dkgh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fBdk.kh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dedqor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v’kk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fBdk.kh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HkwxHkkZrhy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rIr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f’kykjl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lgti.ks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Hkwi`"Bkoj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srks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8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8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8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8916" grpId="0"/>
      <p:bldP spid="389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416075" y="533400"/>
            <a:ext cx="2121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219200"/>
            <a:ext cx="477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tkx`r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(Active Volcanoes)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E:\College\B A I\Paper I\Chapter III PPT\501900491b09ed504be7ed9d0cc8525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1828800"/>
            <a:ext cx="3386667" cy="2286000"/>
          </a:xfrm>
          <a:prstGeom prst="rect">
            <a:avLst/>
          </a:prstGeom>
          <a:noFill/>
          <a:effectLst>
            <a:glow rad="228600">
              <a:srgbClr val="000000">
                <a:alpha val="72157"/>
              </a:srgbClr>
            </a:glow>
          </a:effectLst>
        </p:spPr>
      </p:pic>
      <p:pic>
        <p:nvPicPr>
          <p:cNvPr id="8" name="Picture 2" descr="E:\College\B A I\Paper I\Chapter III PPT\low-viscosity-lava-flow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1854670"/>
            <a:ext cx="4152900" cy="2234260"/>
          </a:xfrm>
          <a:prstGeom prst="rect">
            <a:avLst/>
          </a:prstGeom>
          <a:noFill/>
          <a:effectLst>
            <a:glow rad="228600">
              <a:srgbClr val="000000">
                <a:alpha val="72157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2286000" y="435631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Kruti Dev 694" pitchFamily="2" charset="0"/>
              </a:rPr>
              <a:t>¶;</a:t>
            </a:r>
            <a:r>
              <a:rPr lang="en-US" sz="2800" dirty="0" err="1" smtClean="0">
                <a:latin typeface="Kruti Dev 694" pitchFamily="2" charset="0"/>
              </a:rPr>
              <a:t>qft;kek</a:t>
            </a:r>
            <a:r>
              <a:rPr lang="en-US" sz="2800" dirty="0" smtClean="0">
                <a:latin typeface="Kruti Dev 694" pitchFamily="2" charset="0"/>
              </a:rPr>
              <a:t> ¼tiku½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LVªkWEcksyh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¼fyIikjh csVs½</a:t>
            </a:r>
          </a:p>
          <a:p>
            <a:r>
              <a:rPr lang="en-US" sz="2800" dirty="0" err="1" smtClean="0">
                <a:latin typeface="Kruti Dev 694" pitchFamily="2" charset="0"/>
              </a:rPr>
              <a:t>esjkih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ioZr</a:t>
            </a:r>
            <a:r>
              <a:rPr lang="en-US" sz="2800" dirty="0" smtClean="0">
                <a:latin typeface="Kruti Dev 694" pitchFamily="2" charset="0"/>
              </a:rPr>
              <a:t> ¼tkok csVs½</a:t>
            </a:r>
          </a:p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ekmaV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dkes:u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¼vkfÝdk½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81200" y="372070"/>
            <a:ext cx="510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Hkw&amp;gkypkyhaps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izdkj</a:t>
            </a:r>
            <a:r>
              <a:rPr kumimoji="0" lang="en-US" sz="5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87394" name="AutoShape 2"/>
          <p:cNvCxnSpPr>
            <a:cxnSpLocks noChangeShapeType="1"/>
          </p:cNvCxnSpPr>
          <p:nvPr/>
        </p:nvCxnSpPr>
        <p:spPr bwMode="auto">
          <a:xfrm>
            <a:off x="3657600" y="2543175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7397" name="AutoShape 5"/>
          <p:cNvSpPr>
            <a:spLocks/>
          </p:cNvSpPr>
          <p:nvPr/>
        </p:nvSpPr>
        <p:spPr bwMode="auto">
          <a:xfrm rot="5400000">
            <a:off x="2125980" y="3337561"/>
            <a:ext cx="640080" cy="196596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187398" name="AutoShape 6"/>
          <p:cNvCxnSpPr>
            <a:cxnSpLocks noChangeShapeType="1"/>
          </p:cNvCxnSpPr>
          <p:nvPr/>
        </p:nvCxnSpPr>
        <p:spPr bwMode="auto">
          <a:xfrm>
            <a:off x="5248274" y="3576620"/>
            <a:ext cx="0" cy="2743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7401" name="AutoShape 9"/>
          <p:cNvSpPr>
            <a:spLocks/>
          </p:cNvSpPr>
          <p:nvPr/>
        </p:nvSpPr>
        <p:spPr bwMode="auto">
          <a:xfrm rot="5400000">
            <a:off x="5156833" y="3177540"/>
            <a:ext cx="182880" cy="152400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sp>
        <p:nvSpPr>
          <p:cNvPr id="187405" name="AutoShape 13"/>
          <p:cNvSpPr>
            <a:spLocks/>
          </p:cNvSpPr>
          <p:nvPr/>
        </p:nvSpPr>
        <p:spPr bwMode="auto">
          <a:xfrm rot="5400000">
            <a:off x="5095084" y="-162716"/>
            <a:ext cx="249233" cy="4495802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187406" name="AutoShape 14"/>
          <p:cNvCxnSpPr>
            <a:cxnSpLocks noChangeShapeType="1"/>
          </p:cNvCxnSpPr>
          <p:nvPr/>
        </p:nvCxnSpPr>
        <p:spPr bwMode="auto">
          <a:xfrm rot="16200000" flipH="1">
            <a:off x="7438390" y="2697481"/>
            <a:ext cx="365760" cy="0"/>
          </a:xfrm>
          <a:prstGeom prst="bentConnector3">
            <a:avLst>
              <a:gd name="adj1" fmla="val 2730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87407" name="AutoShape 15"/>
          <p:cNvCxnSpPr>
            <a:cxnSpLocks noChangeShapeType="1"/>
          </p:cNvCxnSpPr>
          <p:nvPr/>
        </p:nvCxnSpPr>
        <p:spPr bwMode="auto">
          <a:xfrm>
            <a:off x="4648200" y="1775459"/>
            <a:ext cx="0" cy="18288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7410" name="AutoShape 18"/>
          <p:cNvSpPr>
            <a:spLocks/>
          </p:cNvSpPr>
          <p:nvPr/>
        </p:nvSpPr>
        <p:spPr bwMode="auto">
          <a:xfrm rot="5400000">
            <a:off x="3520440" y="1584960"/>
            <a:ext cx="274320" cy="289560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187413" name="AutoShape 21"/>
          <p:cNvCxnSpPr>
            <a:cxnSpLocks noChangeShapeType="1"/>
          </p:cNvCxnSpPr>
          <p:nvPr/>
        </p:nvCxnSpPr>
        <p:spPr bwMode="auto">
          <a:xfrm>
            <a:off x="1466850" y="5092065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7414" name="AutoShape 22"/>
          <p:cNvCxnSpPr>
            <a:cxnSpLocks noChangeShapeType="1"/>
          </p:cNvCxnSpPr>
          <p:nvPr/>
        </p:nvCxnSpPr>
        <p:spPr bwMode="auto">
          <a:xfrm>
            <a:off x="3429000" y="5101590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7415" name="AutoShape 23"/>
          <p:cNvCxnSpPr>
            <a:cxnSpLocks noChangeShapeType="1"/>
          </p:cNvCxnSpPr>
          <p:nvPr/>
        </p:nvCxnSpPr>
        <p:spPr bwMode="auto">
          <a:xfrm>
            <a:off x="7621270" y="4472940"/>
            <a:ext cx="0" cy="2743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609600" y="4648200"/>
            <a:ext cx="173736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m/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oZ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2560712" y="4648200"/>
            <a:ext cx="173736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vkMO;k gkypkyh</a:t>
            </a:r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3886200" y="4038600"/>
            <a:ext cx="118872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Hkwdai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5410200" y="4038600"/>
            <a:ext cx="118872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Tokykeq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[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kh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3862858" y="1295400"/>
            <a:ext cx="1418284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effectLst/>
                <a:latin typeface="Kruti Dev 694" pitchFamily="2" charset="0"/>
                <a:cs typeface="Arial" pitchFamily="34" charset="0"/>
              </a:rPr>
              <a:t>Hkwgkypkyh</a:t>
            </a:r>
            <a:endParaRPr kumimoji="0" lang="en-US" sz="2400" i="0" u="none" strike="noStrike" cap="none" normalizeH="0" baseline="0" dirty="0" smtClean="0">
              <a:ln>
                <a:noFill/>
              </a:ln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4395751" y="3159540"/>
            <a:ext cx="146304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kh?kz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11" name="Text Box 19"/>
          <p:cNvSpPr txBox="1">
            <a:spLocks noChangeArrowheads="1"/>
          </p:cNvSpPr>
          <p:nvPr/>
        </p:nvSpPr>
        <p:spPr bwMode="auto">
          <a:xfrm>
            <a:off x="6845300" y="2867660"/>
            <a:ext cx="1554480" cy="1600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mu]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okjk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]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ikÅl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] unh] b-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ckádkjdkaps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dk;Z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</a:p>
        </p:txBody>
      </p:sp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6532018" y="2146300"/>
            <a:ext cx="1867762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cfgxZr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 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kDrh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16" name="Text Box 24"/>
          <p:cNvSpPr txBox="1">
            <a:spLocks noChangeArrowheads="1"/>
          </p:cNvSpPr>
          <p:nvPr/>
        </p:nvSpPr>
        <p:spPr bwMode="auto">
          <a:xfrm>
            <a:off x="838200" y="5450300"/>
            <a:ext cx="1280160" cy="82296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eSnkus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]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iBkjs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lkxj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fdukjs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17" name="Text Box 25"/>
          <p:cNvSpPr txBox="1">
            <a:spLocks noChangeArrowheads="1"/>
          </p:cNvSpPr>
          <p:nvPr/>
        </p:nvSpPr>
        <p:spPr bwMode="auto">
          <a:xfrm>
            <a:off x="2789312" y="5450300"/>
            <a:ext cx="1280160" cy="82296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oyhdj.k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ÁLrjHkax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18" name="Text Box 26"/>
          <p:cNvSpPr txBox="1">
            <a:spLocks noChangeArrowheads="1"/>
          </p:cNvSpPr>
          <p:nvPr/>
        </p:nvSpPr>
        <p:spPr bwMode="auto">
          <a:xfrm>
            <a:off x="6845300" y="4749260"/>
            <a:ext cx="1554480" cy="12553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[kuu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vi{k;@{kj.k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fonkj.k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1981200" y="2146300"/>
            <a:ext cx="1963442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varxZr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 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kDrh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cxnSp>
        <p:nvCxnSpPr>
          <p:cNvPr id="43" name="AutoShape 6"/>
          <p:cNvCxnSpPr>
            <a:cxnSpLocks noChangeShapeType="1"/>
          </p:cNvCxnSpPr>
          <p:nvPr/>
        </p:nvCxnSpPr>
        <p:spPr bwMode="auto">
          <a:xfrm>
            <a:off x="2446020" y="3550920"/>
            <a:ext cx="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7408" name="Text Box 16"/>
          <p:cNvSpPr txBox="1">
            <a:spLocks noChangeArrowheads="1"/>
          </p:cNvSpPr>
          <p:nvPr/>
        </p:nvSpPr>
        <p:spPr bwMode="auto">
          <a:xfrm>
            <a:off x="1524000" y="3159540"/>
            <a:ext cx="137160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ean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8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8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8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8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8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4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9" dur="500"/>
                                        <p:tgtEl>
                                          <p:spTgt spid="18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2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7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0" dur="5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5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8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8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8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0" animBg="1"/>
      <p:bldP spid="187401" grpId="0" animBg="1"/>
      <p:bldP spid="187405" grpId="0" animBg="1"/>
      <p:bldP spid="187410" grpId="0" animBg="1"/>
      <p:bldP spid="187395" grpId="0" animBg="1"/>
      <p:bldP spid="187396" grpId="0" animBg="1"/>
      <p:bldP spid="187399" grpId="0" animBg="1"/>
      <p:bldP spid="187400" grpId="0" animBg="1"/>
      <p:bldP spid="187403" grpId="0" animBg="1"/>
      <p:bldP spid="187409" grpId="0" animBg="1"/>
      <p:bldP spid="187411" grpId="0" animBg="1"/>
      <p:bldP spid="187412" grpId="0" animBg="1"/>
      <p:bldP spid="187416" grpId="0" animBg="1"/>
      <p:bldP spid="187417" grpId="0" animBg="1"/>
      <p:bldP spid="187418" grpId="0" animBg="1"/>
      <p:bldP spid="187404" grpId="0" animBg="1"/>
      <p:bldP spid="1874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416075" y="533400"/>
            <a:ext cx="23118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Tokykeq[khaps Ádkj </a:t>
            </a:r>
            <a:endParaRPr kumimoji="0" lang="en-US" sz="28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526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2-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fufæLr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(Dormant Volcanoes)</a:t>
            </a:r>
          </a:p>
        </p:txBody>
      </p:sp>
      <p:pic>
        <p:nvPicPr>
          <p:cNvPr id="7" name="Picture 3" descr="E:\College\B A I\Paper I\Chapter III PPT\ms_bes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6301" y="2110930"/>
            <a:ext cx="4151399" cy="2765870"/>
          </a:xfrm>
          <a:prstGeom prst="rect">
            <a:avLst/>
          </a:prstGeom>
          <a:noFill/>
          <a:effectLst>
            <a:glow rad="228600">
              <a:srgbClr val="000000">
                <a:alpha val="76078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3429000" y="5410200"/>
            <a:ext cx="2097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OgslqfOg;l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&amp;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bVyh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416075" y="457200"/>
            <a:ext cx="23118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33400" y="990600"/>
            <a:ext cx="4634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3-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e`r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(Extinct Volcanoes)</a:t>
            </a:r>
          </a:p>
        </p:txBody>
      </p:sp>
      <p:pic>
        <p:nvPicPr>
          <p:cNvPr id="7" name="Picture 1" descr="E:\College\B A I\Paper I\Chapter III PPT\C3PFykHWYAARF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09725"/>
            <a:ext cx="5943600" cy="334327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1143000" y="5065693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vkfÝdsrhy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ekmaV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dsfu;k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ekmaV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fdfyekatkjks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</a:p>
          <a:p>
            <a:pPr algn="ctr"/>
            <a:r>
              <a:rPr lang="en-US" sz="2800" dirty="0" err="1" smtClean="0">
                <a:latin typeface="Kruti Dev 694" pitchFamily="2" charset="0"/>
              </a:rPr>
              <a:t>iWflfQd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egklkxjkrhy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lsaV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gsfyuk</a:t>
            </a:r>
            <a:r>
              <a:rPr lang="en-US" sz="2800" dirty="0" smtClean="0">
                <a:latin typeface="Kruti Dev 694" pitchFamily="2" charset="0"/>
              </a:rPr>
              <a:t>] </a:t>
            </a:r>
            <a:r>
              <a:rPr lang="en-US" sz="2800" dirty="0" err="1" smtClean="0">
                <a:latin typeface="Kruti Dev 694" pitchFamily="2" charset="0"/>
              </a:rPr>
              <a:t>eksukyksok</a:t>
            </a:r>
            <a:r>
              <a:rPr lang="en-US" sz="2800" dirty="0" smtClean="0">
                <a:latin typeface="Kruti Dev 694" pitchFamily="2" charset="0"/>
              </a:rPr>
              <a:t>] </a:t>
            </a:r>
            <a:r>
              <a:rPr lang="en-US" sz="2800" dirty="0" err="1" smtClean="0">
                <a:latin typeface="Kruti Dev 694" pitchFamily="2" charset="0"/>
              </a:rPr>
              <a:t>fdykÅ</a:t>
            </a:r>
            <a:endParaRPr lang="en-US" sz="2800" dirty="0"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79819" y="457200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khps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ifj.kke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04800" y="914400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oald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57200" y="1524000"/>
            <a:ext cx="8229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465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mæsdkeqGs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thohr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gkuh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eksBÓk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Áek.kkr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osGk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f’kykjlkjP;k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ÁapM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nkckeqGs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[;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HksxsP;k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lHkksorkyh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Hkwi`"Bkyk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vusd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;k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Hksxkauk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f'kykjlkps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lap;u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unh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=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kY;kl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osGk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unhP;k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njhP;k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fBdk.kh map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fuekZ.k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unhps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Áokg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ekxZ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f'kykjl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/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kwG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vktwcktwP;k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‘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ksrh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{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=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il:u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‘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ksrtfeuhps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uqdlku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okgrqd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nG.koG.k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O;oLFkk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dksyeMrs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taxys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ouLirh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u"V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ouLirhauk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vkxh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ykxrkr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khP;k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mæsdkrwu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ckgsj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iMysys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/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kwj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/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kwG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[k ;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keqGs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gosps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Ánq"k.k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eksBÓk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Áek.kkoj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lkxjrGkr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gks.kkÚ;k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khaeqGs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lkxjh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ouLirh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typj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e`R;weq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HkwfeLo:ikr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HkwLo:is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u"V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10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9819" y="457200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khps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ifj.kke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04800" y="106680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kk;d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800" b="1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ifj.kke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57200" y="1676400"/>
            <a:ext cx="82296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465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e`r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khaP;k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eq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kktoG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ik.kh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lkpwu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ljksojkaph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mnk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ØsVj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ysd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¼la;qDr laLFkkus½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khaP;k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mæsdkeqGs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fBdk.kh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xje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ik.kh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Hkwi`"Bkoj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sÅu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xje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ik.;kps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fuekZ.k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khaP;k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mæsdkuarj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xje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ik.kh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dkjaT;klkj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mMrs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R;kl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m".kksndkps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Qokjs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i`FohP;k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varxZr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Hkkxkrhy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Lo:i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let.;kl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enr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f'kykjlkP;k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lapukeqGs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osGk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lqfid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tfeuhph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vusd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kfutæO;s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ckgsj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csVkaph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465138" marR="0" lvl="0" indent="-465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uohu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i;ZVu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LFkGs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mn;kl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srkr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6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0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438400" y="6096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tkxfrd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forj.k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33400" y="1219200"/>
            <a:ext cx="373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iWflfQd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iêk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(Pacific Belt)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1915180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txkrhy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2@3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600980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Kruti Dev 694" pitchFamily="2" charset="0"/>
              </a:rPr>
              <a:t>^</a:t>
            </a:r>
            <a:r>
              <a:rPr lang="en-US" sz="2800" dirty="0" err="1" smtClean="0">
                <a:latin typeface="Kruti Dev 694" pitchFamily="2" charset="0"/>
              </a:rPr>
              <a:t>iWflfQdps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vXuhdad.k</a:t>
            </a:r>
            <a:r>
              <a:rPr lang="en-US" sz="2800" dirty="0" smtClean="0">
                <a:latin typeface="Kruti Dev 694" pitchFamily="2" charset="0"/>
              </a:rPr>
              <a:t>*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800" y="3415605"/>
            <a:ext cx="731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mRrj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nf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{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k.k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vesfjdspk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if’pe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fdukjk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D;qjkbZy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csVs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baMksusf’k;k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U;w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&gt;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hyaM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b-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fBdk.kkapk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gwM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‘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kkLrk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jsuh;j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¶;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qft;kek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b-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khapk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4" name="Picture 2" descr="Image result for EUROSHIAN BELT of volcano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719424"/>
            <a:ext cx="5095875" cy="5419153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57200" y="1331893"/>
            <a:ext cx="434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2- ;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qjsf’k;u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iêk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(Eurasian Belt)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2398693"/>
            <a:ext cx="7315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qjksi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vkf’k;k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kaMkrhy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kMhP;k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ioZrkanjE;kupk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617893"/>
            <a:ext cx="7315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latin typeface="Kruti Dev 694" pitchFamily="2" charset="0"/>
              </a:rPr>
              <a:t>dkWdsf’k;k</a:t>
            </a:r>
            <a:r>
              <a:rPr lang="en-US" sz="2800" dirty="0" smtClean="0">
                <a:latin typeface="Kruti Dev 694" pitchFamily="2" charset="0"/>
              </a:rPr>
              <a:t>] </a:t>
            </a:r>
            <a:r>
              <a:rPr lang="en-US" sz="2800" dirty="0" err="1" smtClean="0">
                <a:latin typeface="Kruti Dev 694" pitchFamily="2" charset="0"/>
              </a:rPr>
              <a:t>vkesZfu;k</a:t>
            </a:r>
            <a:r>
              <a:rPr lang="en-US" sz="2800" dirty="0" smtClean="0">
                <a:latin typeface="Kruti Dev 694" pitchFamily="2" charset="0"/>
              </a:rPr>
              <a:t>] </a:t>
            </a:r>
            <a:r>
              <a:rPr lang="en-US" sz="2800" dirty="0" err="1" smtClean="0">
                <a:latin typeface="Kruti Dev 694" pitchFamily="2" charset="0"/>
              </a:rPr>
              <a:t>bjk.k</a:t>
            </a:r>
            <a:r>
              <a:rPr lang="en-US" sz="2800" dirty="0" smtClean="0">
                <a:latin typeface="Kruti Dev 694" pitchFamily="2" charset="0"/>
              </a:rPr>
              <a:t> o </a:t>
            </a:r>
            <a:r>
              <a:rPr lang="en-US" sz="2800" dirty="0" err="1" smtClean="0">
                <a:latin typeface="Kruti Dev 694" pitchFamily="2" charset="0"/>
              </a:rPr>
              <a:t>cyqfpLrku</a:t>
            </a:r>
            <a:r>
              <a:rPr lang="en-US" sz="2800" dirty="0" smtClean="0">
                <a:latin typeface="Kruti Dev 694" pitchFamily="2" charset="0"/>
              </a:rPr>
              <a:t> ;k </a:t>
            </a:r>
            <a:r>
              <a:rPr lang="en-US" sz="2800" dirty="0" err="1" smtClean="0">
                <a:latin typeface="Kruti Dev 694" pitchFamily="2" charset="0"/>
              </a:rPr>
              <a:t>Áns’kkapk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lekos’k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4760893"/>
            <a:ext cx="73152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ØkdkVksvk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,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ycq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&gt;Z]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OgslqfOg;l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LVªkWEcksyh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nseoan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b-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38400" y="6096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tkxfrd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forj.k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 descr="Image result for distribution of volcanoes"/>
          <p:cNvPicPr>
            <a:picLocks noChangeAspect="1" noChangeArrowheads="1"/>
          </p:cNvPicPr>
          <p:nvPr/>
        </p:nvPicPr>
        <p:blipFill>
          <a:blip r:embed="rId2"/>
          <a:srcRect t="25052" r="2194" b="6472"/>
          <a:stretch>
            <a:fillRect/>
          </a:stretch>
        </p:blipFill>
        <p:spPr bwMode="auto">
          <a:xfrm>
            <a:off x="585439" y="1333500"/>
            <a:ext cx="7973122" cy="419100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38400" y="6096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tkxfrd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forj.k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33400" y="1371600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3-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vVykafVd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iêk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(Atlantic Belt)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296180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osLV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baMht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vVykafVd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egklkxjkP;k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iwoZ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Hkkxkrhy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vkbZlyW.M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iklwu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lsaV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gsysuki;Zar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loZ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csVkapk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lekos’k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743980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Kruti Dev 694" pitchFamily="2" charset="0"/>
              </a:rPr>
              <a:t>iWflfQd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iêÓkpkp</a:t>
            </a:r>
            <a:r>
              <a:rPr lang="en-US" sz="2800" dirty="0" smtClean="0">
                <a:latin typeface="Kruti Dev 694" pitchFamily="2" charset="0"/>
              </a:rPr>
              <a:t> ,d </a:t>
            </a:r>
            <a:r>
              <a:rPr lang="en-US" sz="2800" dirty="0" err="1" smtClean="0">
                <a:latin typeface="Kruti Dev 694" pitchFamily="2" charset="0"/>
              </a:rPr>
              <a:t>Hkkx</a:t>
            </a:r>
            <a:r>
              <a:rPr lang="en-US" sz="2800" dirty="0" smtClean="0">
                <a:latin typeface="Kruti Dev 694" pitchFamily="2" charset="0"/>
              </a:rPr>
              <a:t>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4810780"/>
            <a:ext cx="322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e`r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Tokykeq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khaph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la[;k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tkLr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985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 descr="Image result for distribution of volcanoes"/>
          <p:cNvPicPr>
            <a:picLocks noChangeAspect="1" noChangeArrowheads="1"/>
          </p:cNvPicPr>
          <p:nvPr/>
        </p:nvPicPr>
        <p:blipFill>
          <a:blip r:embed="rId2"/>
          <a:srcRect t="25052" r="2194" b="6472"/>
          <a:stretch>
            <a:fillRect/>
          </a:stretch>
        </p:blipFill>
        <p:spPr bwMode="auto">
          <a:xfrm>
            <a:off x="585439" y="1333500"/>
            <a:ext cx="7973122" cy="419100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AutoShape 2"/>
          <p:cNvCxnSpPr>
            <a:cxnSpLocks noChangeShapeType="1"/>
          </p:cNvCxnSpPr>
          <p:nvPr/>
        </p:nvCxnSpPr>
        <p:spPr bwMode="auto">
          <a:xfrm>
            <a:off x="3657600" y="2543175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4" name="AutoShape 5"/>
          <p:cNvSpPr>
            <a:spLocks/>
          </p:cNvSpPr>
          <p:nvPr/>
        </p:nvSpPr>
        <p:spPr bwMode="auto">
          <a:xfrm rot="5400000">
            <a:off x="2125980" y="3337561"/>
            <a:ext cx="640080" cy="196596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5" name="AutoShape 6"/>
          <p:cNvCxnSpPr>
            <a:cxnSpLocks noChangeShapeType="1"/>
          </p:cNvCxnSpPr>
          <p:nvPr/>
        </p:nvCxnSpPr>
        <p:spPr bwMode="auto">
          <a:xfrm>
            <a:off x="5248274" y="3576620"/>
            <a:ext cx="0" cy="2743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6" name="AutoShape 9"/>
          <p:cNvSpPr>
            <a:spLocks/>
          </p:cNvSpPr>
          <p:nvPr/>
        </p:nvSpPr>
        <p:spPr bwMode="auto">
          <a:xfrm rot="5400000">
            <a:off x="5156833" y="3177540"/>
            <a:ext cx="182880" cy="152400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 rot="5400000">
            <a:off x="5095084" y="-162716"/>
            <a:ext cx="249233" cy="4495802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8" name="AutoShape 14"/>
          <p:cNvCxnSpPr>
            <a:cxnSpLocks noChangeShapeType="1"/>
          </p:cNvCxnSpPr>
          <p:nvPr/>
        </p:nvCxnSpPr>
        <p:spPr bwMode="auto">
          <a:xfrm rot="16200000" flipH="1">
            <a:off x="7438390" y="2697481"/>
            <a:ext cx="365760" cy="0"/>
          </a:xfrm>
          <a:prstGeom prst="bentConnector3">
            <a:avLst>
              <a:gd name="adj1" fmla="val 2730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" name="AutoShape 15"/>
          <p:cNvCxnSpPr>
            <a:cxnSpLocks noChangeShapeType="1"/>
          </p:cNvCxnSpPr>
          <p:nvPr/>
        </p:nvCxnSpPr>
        <p:spPr bwMode="auto">
          <a:xfrm>
            <a:off x="4648200" y="1775459"/>
            <a:ext cx="0" cy="18288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0" name="AutoShape 18"/>
          <p:cNvSpPr>
            <a:spLocks/>
          </p:cNvSpPr>
          <p:nvPr/>
        </p:nvSpPr>
        <p:spPr bwMode="auto">
          <a:xfrm rot="5400000">
            <a:off x="3520440" y="1584960"/>
            <a:ext cx="274320" cy="2895600"/>
          </a:xfrm>
          <a:prstGeom prst="leftBracket">
            <a:avLst>
              <a:gd name="adj" fmla="val 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Kruti Dev 694" pitchFamily="2" charset="0"/>
            </a:endParaRPr>
          </a:p>
        </p:txBody>
      </p:sp>
      <p:cxnSp>
        <p:nvCxnSpPr>
          <p:cNvPr id="11" name="AutoShape 21"/>
          <p:cNvCxnSpPr>
            <a:cxnSpLocks noChangeShapeType="1"/>
          </p:cNvCxnSpPr>
          <p:nvPr/>
        </p:nvCxnSpPr>
        <p:spPr bwMode="auto">
          <a:xfrm>
            <a:off x="1466850" y="5092065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AutoShape 22"/>
          <p:cNvCxnSpPr>
            <a:cxnSpLocks noChangeShapeType="1"/>
          </p:cNvCxnSpPr>
          <p:nvPr/>
        </p:nvCxnSpPr>
        <p:spPr bwMode="auto">
          <a:xfrm>
            <a:off x="3429000" y="5101590"/>
            <a:ext cx="0" cy="36576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" name="AutoShape 23"/>
          <p:cNvCxnSpPr>
            <a:cxnSpLocks noChangeShapeType="1"/>
          </p:cNvCxnSpPr>
          <p:nvPr/>
        </p:nvCxnSpPr>
        <p:spPr bwMode="auto">
          <a:xfrm>
            <a:off x="7621270" y="4472940"/>
            <a:ext cx="0" cy="2743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9600" y="4648200"/>
            <a:ext cx="173736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m/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oZ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60712" y="4648200"/>
            <a:ext cx="173736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vkMO;k gkypkyh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886200" y="4038600"/>
            <a:ext cx="118872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Hkwdai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862858" y="1295400"/>
            <a:ext cx="1418284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effectLst/>
                <a:latin typeface="Kruti Dev 694" pitchFamily="2" charset="0"/>
                <a:cs typeface="Arial" pitchFamily="34" charset="0"/>
              </a:rPr>
              <a:t>Hkwgkypkyh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395751" y="3159540"/>
            <a:ext cx="146304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kh?kz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845300" y="2867660"/>
            <a:ext cx="1554480" cy="1600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mu]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okjk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]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ikÅl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] unh] b-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ckádkjdkaps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dk;Z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532018" y="2146300"/>
            <a:ext cx="1867762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cfgxZr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 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kDrh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838200" y="5450300"/>
            <a:ext cx="1280160" cy="82296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eSnkus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]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iBkjs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lkxj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fdukjs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2789312" y="5450300"/>
            <a:ext cx="1280160" cy="82296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oyhdj.k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ÁLrjHkax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845300" y="4749260"/>
            <a:ext cx="1554480" cy="12553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[kuu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vi{k;@{kj.k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Kruti Dev 694" pitchFamily="2" charset="0"/>
                <a:cs typeface="Arial" pitchFamily="34" charset="0"/>
              </a:rPr>
              <a:t>fonkj.k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cxnSp>
        <p:nvCxnSpPr>
          <p:cNvPr id="26" name="AutoShape 6"/>
          <p:cNvCxnSpPr>
            <a:cxnSpLocks noChangeShapeType="1"/>
          </p:cNvCxnSpPr>
          <p:nvPr/>
        </p:nvCxnSpPr>
        <p:spPr bwMode="auto">
          <a:xfrm>
            <a:off x="2446020" y="3550920"/>
            <a:ext cx="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524000" y="3159540"/>
            <a:ext cx="1371600" cy="457200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ean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cs typeface="Arial" pitchFamily="34" charset="0"/>
              </a:rPr>
              <a:t>gkypkyh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981200" y="372070"/>
            <a:ext cx="510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Hkw&amp;gkypkyhaps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izdkj</a:t>
            </a:r>
            <a:r>
              <a:rPr kumimoji="0" lang="en-US" sz="54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410200" y="4038600"/>
            <a:ext cx="1188720" cy="457200"/>
          </a:xfrm>
          <a:prstGeom prst="rect">
            <a:avLst/>
          </a:prstGeom>
          <a:solidFill>
            <a:srgbClr val="33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Tokykeq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[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cs typeface="Arial" pitchFamily="34" charset="0"/>
              </a:rPr>
              <a:t>kh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981200" y="2146300"/>
            <a:ext cx="1963442" cy="457200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varxZr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 '</a:t>
            </a:r>
            <a:r>
              <a:rPr kumimoji="0" lang="en-US" sz="240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Kruti Dev 694" pitchFamily="2" charset="0"/>
                <a:cs typeface="Arial" pitchFamily="34" charset="0"/>
              </a:rPr>
              <a:t>kDrh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186369" name="Picture 1" descr="E:\Images\search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56" y="647700"/>
            <a:ext cx="3294744" cy="163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57200" y="60960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c½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(Earthquake)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990600" y="1524000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Hkwi`"Bkojhy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fdaok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kMdkaP;k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xq:Rokd"kZ.kh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larqyukr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fc?kkM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kY;keqGs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daik;eku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R;kl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    &amp;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olsZVj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990600" y="3429000"/>
            <a:ext cx="731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uSlfxZd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dkj.kkaeqGs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HkwvarxZr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‘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kDrh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dk;Zjr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gksÅu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fuekZ.k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R;keqGs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Hkwi`"Bkyk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gknjs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clrkr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R;kyk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&amp;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MCY;w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ewj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/>
      <p:bldP spid="55298" grpId="0"/>
      <p:bldP spid="5529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571566" y="685800"/>
            <a:ext cx="2000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533400" y="1371600"/>
            <a:ext cx="5615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ekuofufeZr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(Manmade Earthquake)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 descr="Image result for nuclear tes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4125478" cy="2590800"/>
          </a:xfrm>
          <a:prstGeom prst="rect">
            <a:avLst/>
          </a:prstGeom>
          <a:ln>
            <a:noFill/>
          </a:ln>
          <a:effectLst>
            <a:outerShdw blurRad="127000" dist="250190" dir="8460000" algn="ctr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230" name="Picture 6" descr="Image result for विहीर भूसुरुंग स्फोट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810000"/>
            <a:ext cx="3429000" cy="2276475"/>
          </a:xfrm>
          <a:prstGeom prst="rect">
            <a:avLst/>
          </a:prstGeom>
          <a:ln>
            <a:noFill/>
          </a:ln>
          <a:effectLst>
            <a:outerShdw blurRad="127000" dist="250190" dir="8460000" algn="ctr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3" name="Group 12"/>
          <p:cNvGrpSpPr/>
          <p:nvPr/>
        </p:nvGrpSpPr>
        <p:grpSpPr>
          <a:xfrm>
            <a:off x="4953000" y="2286000"/>
            <a:ext cx="1828800" cy="1066800"/>
            <a:chOff x="4953000" y="2286000"/>
            <a:chExt cx="1828800" cy="1066800"/>
          </a:xfrm>
        </p:grpSpPr>
        <p:sp>
          <p:nvSpPr>
            <p:cNvPr id="8" name="TextBox 7"/>
            <p:cNvSpPr txBox="1"/>
            <p:nvPr/>
          </p:nvSpPr>
          <p:spPr>
            <a:xfrm>
              <a:off x="5029200" y="255779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ea typeface="Calibri" pitchFamily="34" charset="0"/>
                  <a:cs typeface="Times New Roman" pitchFamily="18" charset="0"/>
                </a:rPr>
                <a:t>v.kw 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ea typeface="Calibri" pitchFamily="34" charset="0"/>
                  <a:cs typeface="Times New Roman" pitchFamily="18" charset="0"/>
                </a:rPr>
                <a:t>pkp.;k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0" name="Left Arrow 9"/>
            <p:cNvSpPr/>
            <p:nvPr/>
          </p:nvSpPr>
          <p:spPr>
            <a:xfrm>
              <a:off x="4953000" y="2286000"/>
              <a:ext cx="18288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953000"/>
            <a:ext cx="2286000" cy="1066800"/>
            <a:chOff x="2362200" y="4953000"/>
            <a:chExt cx="2286000" cy="1066800"/>
          </a:xfrm>
        </p:grpSpPr>
        <p:sp>
          <p:nvSpPr>
            <p:cNvPr id="11" name="Left Arrow 10"/>
            <p:cNvSpPr/>
            <p:nvPr/>
          </p:nvSpPr>
          <p:spPr>
            <a:xfrm flipH="1">
              <a:off x="2438400" y="4953000"/>
              <a:ext cx="21336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2200" y="522479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ea typeface="Calibri" pitchFamily="34" charset="0"/>
                  <a:cs typeface="Times New Roman" pitchFamily="18" charset="0"/>
                </a:rPr>
                <a:t>Hkwlq#axkps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ea typeface="Calibri" pitchFamily="34" charset="0"/>
                  <a:cs typeface="Times New Roman" pitchFamily="18" charset="0"/>
                </a:rPr>
                <a:t>LQksV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  <p:bldP spid="522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 descr="Image result for quarry stone crus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373" y="609600"/>
            <a:ext cx="4626427" cy="2590800"/>
          </a:xfrm>
          <a:prstGeom prst="rect">
            <a:avLst/>
          </a:prstGeom>
          <a:ln>
            <a:noFill/>
          </a:ln>
          <a:effectLst>
            <a:outerShdw blurRad="127000" dist="250190" dir="8460000" algn="ctr">
              <a:srgbClr val="000000">
                <a:alpha val="74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04" name="Picture 4" descr="Image result for train accid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352800"/>
            <a:ext cx="5029200" cy="2828925"/>
          </a:xfrm>
          <a:prstGeom prst="rect">
            <a:avLst/>
          </a:prstGeom>
          <a:ln>
            <a:noFill/>
          </a:ln>
          <a:effectLst>
            <a:outerShdw blurRad="127000" dist="250190" dir="8460000" algn="ctr">
              <a:srgbClr val="000000">
                <a:alpha val="74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2" name="Group 11"/>
          <p:cNvGrpSpPr/>
          <p:nvPr/>
        </p:nvGrpSpPr>
        <p:grpSpPr>
          <a:xfrm>
            <a:off x="533400" y="4343400"/>
            <a:ext cx="2667000" cy="1066800"/>
            <a:chOff x="876300" y="4343400"/>
            <a:chExt cx="2667000" cy="1066800"/>
          </a:xfrm>
        </p:grpSpPr>
        <p:sp>
          <p:nvSpPr>
            <p:cNvPr id="6" name="Left Arrow 5"/>
            <p:cNvSpPr/>
            <p:nvPr/>
          </p:nvSpPr>
          <p:spPr>
            <a:xfrm flipH="1">
              <a:off x="876300" y="4343400"/>
              <a:ext cx="26670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6300" y="4615190"/>
              <a:ext cx="266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jsYos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]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ekyxkMh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vi?kkr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6400" y="1447800"/>
            <a:ext cx="1828800" cy="1066800"/>
            <a:chOff x="5486400" y="647700"/>
            <a:chExt cx="1828800" cy="1066800"/>
          </a:xfrm>
        </p:grpSpPr>
        <p:sp>
          <p:nvSpPr>
            <p:cNvPr id="9" name="TextBox 8"/>
            <p:cNvSpPr txBox="1"/>
            <p:nvPr/>
          </p:nvSpPr>
          <p:spPr>
            <a:xfrm>
              <a:off x="5562600" y="91949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LVksu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dz’klZ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0" name="Left Arrow 9"/>
            <p:cNvSpPr/>
            <p:nvPr/>
          </p:nvSpPr>
          <p:spPr>
            <a:xfrm>
              <a:off x="5486400" y="647700"/>
              <a:ext cx="18288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94360"/>
            <a:ext cx="4592108" cy="25830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0180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300769"/>
            <a:ext cx="3962400" cy="28866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5" name="Group 4"/>
          <p:cNvGrpSpPr/>
          <p:nvPr/>
        </p:nvGrpSpPr>
        <p:grpSpPr>
          <a:xfrm>
            <a:off x="5334000" y="1295400"/>
            <a:ext cx="1828800" cy="1066800"/>
            <a:chOff x="4953000" y="2286000"/>
            <a:chExt cx="1828800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5029200" y="2557790"/>
              <a:ext cx="16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[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kk.kdke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>
              <a:off x="4953000" y="2286000"/>
              <a:ext cx="18288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57400" y="4267200"/>
            <a:ext cx="2286000" cy="1066800"/>
            <a:chOff x="571500" y="4533900"/>
            <a:chExt cx="2286000" cy="1066800"/>
          </a:xfrm>
        </p:grpSpPr>
        <p:sp>
          <p:nvSpPr>
            <p:cNvPr id="9" name="Left Arrow 8"/>
            <p:cNvSpPr/>
            <p:nvPr/>
          </p:nvSpPr>
          <p:spPr>
            <a:xfrm flipH="1">
              <a:off x="838200" y="4533900"/>
              <a:ext cx="1752600" cy="10668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500" y="480569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[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  <a:cs typeface="Times New Roman" pitchFamily="18" charset="0"/>
                </a:rPr>
                <a:t>kk.kdke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09600" y="685800"/>
            <a:ext cx="56268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2-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uSlfxZd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(Natural Earthquake)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295400" y="1371600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fulxZr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%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gks.kkÚ;k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varxZr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gkypkyheqGs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Hkwdaikauk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^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uSlfxZd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pic>
        <p:nvPicPr>
          <p:cNvPr id="9" name="Picture 3" descr="Image result for earth faulting gif 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3650" y="2743200"/>
            <a:ext cx="4076700" cy="2943378"/>
          </a:xfrm>
          <a:prstGeom prst="rect">
            <a:avLst/>
          </a:prstGeom>
          <a:noFill/>
          <a:ln>
            <a:noFill/>
          </a:ln>
          <a:effectLst>
            <a:glow rad="228600">
              <a:srgbClr val="000000">
                <a:alpha val="78039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prstMaterial="dkEdge">
            <a:bevelT w="88900" h="88900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  <p:bldP spid="5120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04800" y="457200"/>
            <a:ext cx="31261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uSlfxZd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Hkwdaikph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dkj.ks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762000" y="1219200"/>
            <a:ext cx="24304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Tokykeq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khaps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mæsd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54923" y="4876800"/>
            <a:ext cx="3234155" cy="1033165"/>
            <a:chOff x="3657600" y="4876800"/>
            <a:chExt cx="3234155" cy="1033165"/>
          </a:xfrm>
        </p:grpSpPr>
        <p:sp>
          <p:nvSpPr>
            <p:cNvPr id="7" name="Rectangle 6"/>
            <p:cNvSpPr/>
            <p:nvPr/>
          </p:nvSpPr>
          <p:spPr>
            <a:xfrm>
              <a:off x="4119553" y="4876800"/>
              <a:ext cx="23102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^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</a:rPr>
                <a:t>Tokykeq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[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</a:rPr>
                <a:t>kh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;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</a:rPr>
                <a:t>Hkwdai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* </a:t>
              </a:r>
              <a:endParaRPr lang="en-US" sz="2800" dirty="0">
                <a:solidFill>
                  <a:srgbClr val="FFFF00"/>
                </a:solidFill>
                <a:latin typeface="Kruti Dev 694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57600" y="5448300"/>
              <a:ext cx="32341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(Volcanic Earthquake) </a:t>
              </a:r>
              <a:endPara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066" name="Picture 2" descr="Image result for volcanic earthqua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638" y="1828800"/>
            <a:ext cx="4276725" cy="2847976"/>
          </a:xfrm>
          <a:prstGeom prst="rect">
            <a:avLst/>
          </a:prstGeom>
          <a:noFill/>
          <a:ln>
            <a:noFill/>
          </a:ln>
          <a:effectLst>
            <a:outerShdw blurRad="127000" dist="250190" dir="8460000" algn="ctr">
              <a:srgbClr val="000000">
                <a:alpha val="61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prstMaterial="dkEdge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09600" y="848380"/>
            <a:ext cx="1476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2-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63739" y="5181600"/>
            <a:ext cx="3216522" cy="995065"/>
            <a:chOff x="3352800" y="5181600"/>
            <a:chExt cx="3216522" cy="995065"/>
          </a:xfrm>
        </p:grpSpPr>
        <p:sp>
          <p:nvSpPr>
            <p:cNvPr id="4" name="Rectangle 3"/>
            <p:cNvSpPr/>
            <p:nvPr/>
          </p:nvSpPr>
          <p:spPr>
            <a:xfrm>
              <a:off x="3966238" y="5181600"/>
              <a:ext cx="19896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^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</a:rPr>
                <a:t>Hkza”kewyd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 </a:t>
              </a:r>
              <a:r>
                <a:rPr lang="en-US" sz="2800" dirty="0" err="1" smtClean="0">
                  <a:solidFill>
                    <a:srgbClr val="FFFF00"/>
                  </a:solidFill>
                  <a:latin typeface="Kruti Dev 694" pitchFamily="2" charset="0"/>
                </a:rPr>
                <a:t>Hkwdai</a:t>
              </a:r>
              <a:r>
                <a:rPr lang="en-US" sz="2800" dirty="0" smtClean="0">
                  <a:solidFill>
                    <a:srgbClr val="FFFF00"/>
                  </a:solidFill>
                  <a:latin typeface="Kruti Dev 694" pitchFamily="2" charset="0"/>
                </a:rPr>
                <a:t>* </a:t>
              </a:r>
              <a:endParaRPr lang="en-US" sz="2800" dirty="0">
                <a:solidFill>
                  <a:srgbClr val="FFFF00"/>
                </a:solidFill>
                <a:latin typeface="Kruti Dev 69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52800" y="5715000"/>
              <a:ext cx="32165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(Tectonic Earthquake) </a:t>
              </a:r>
              <a:endPara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0179" name="Picture 3" descr="Image result for tectonic earthqua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163" y="2005012"/>
            <a:ext cx="4257675" cy="28479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685800"/>
            <a:ext cx="237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Kruti Dev 694" pitchFamily="2" charset="0"/>
              </a:rPr>
              <a:t>3- </a:t>
            </a:r>
            <a:r>
              <a:rPr lang="en-US" sz="2800" dirty="0" err="1" smtClean="0">
                <a:latin typeface="Kruti Dev 694" pitchFamily="2" charset="0"/>
              </a:rPr>
              <a:t>iqu</a:t>
            </a:r>
            <a:r>
              <a:rPr lang="en-US" sz="2800" dirty="0" smtClean="0">
                <a:latin typeface="Kruti Dev 694" pitchFamily="2" charset="0"/>
              </a:rPr>
              <a:t>% </a:t>
            </a:r>
            <a:r>
              <a:rPr lang="en-US" sz="2800" dirty="0" err="1" smtClean="0">
                <a:latin typeface="Kruti Dev 694" pitchFamily="2" charset="0"/>
              </a:rPr>
              <a:t>LQfVdhdj.k</a:t>
            </a:r>
            <a:r>
              <a:rPr lang="en-US" sz="2800" dirty="0" smtClean="0">
                <a:latin typeface="Kruti Dev 694" pitchFamily="2" charset="0"/>
              </a:rPr>
              <a:t>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1371600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ikrkfyd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31457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(Plutonic Earthquake)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2600980"/>
            <a:ext cx="3042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4-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larqyu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fc?kM.ks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3210580"/>
            <a:ext cx="2331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larqyuewyd Hkwdai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3657600"/>
            <a:ext cx="31874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(</a:t>
            </a:r>
            <a:r>
              <a:rPr lang="en-US" sz="2200" b="1" dirty="0" err="1" smtClean="0">
                <a:solidFill>
                  <a:srgbClr val="FFFF00"/>
                </a:solidFill>
              </a:rPr>
              <a:t>Isostatic </a:t>
            </a:r>
            <a:r>
              <a:rPr lang="en-US" sz="2200" b="1" dirty="0" smtClean="0">
                <a:solidFill>
                  <a:srgbClr val="FFFF00"/>
                </a:solidFill>
              </a:rPr>
              <a:t>Earthquake) 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9600" y="4277380"/>
            <a:ext cx="3575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5-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varxZr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Hkkxkoj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iM.kkjk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nkc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9600" y="5410200"/>
            <a:ext cx="25218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6-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rIr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ok;w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4800600"/>
            <a:ext cx="33526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Elastic Rebound Theory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9100" y="609600"/>
            <a:ext cx="2925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dsaæ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@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ukHkh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pic>
        <p:nvPicPr>
          <p:cNvPr id="38914" name="Picture 2" descr="Earthquake Cent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36693"/>
            <a:ext cx="5791200" cy="38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morning" dir="t"/>
          </a:scene3d>
          <a:sp3d prstMaterial="dkEdge">
            <a:bevelT/>
          </a:sp3d>
        </p:spPr>
      </p:pic>
      <p:sp>
        <p:nvSpPr>
          <p:cNvPr id="11" name="Rectangle 10"/>
          <p:cNvSpPr/>
          <p:nvPr/>
        </p:nvSpPr>
        <p:spPr>
          <a:xfrm>
            <a:off x="2810941" y="1219200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Hkwdaikpk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f’kjksfcanw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@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ckádsaæ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7664" y="609600"/>
            <a:ext cx="1468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ygjh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pic>
        <p:nvPicPr>
          <p:cNvPr id="39938" name="Picture 2" descr="Eartjquake Wa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3556086"/>
            <a:ext cx="5372100" cy="26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morning" dir="t"/>
          </a:scene3d>
          <a:sp3d prstMaterial="dkEdge">
            <a:bevelT/>
          </a:sp3d>
        </p:spPr>
      </p:pic>
      <p:sp>
        <p:nvSpPr>
          <p:cNvPr id="5" name="Rectangle 4"/>
          <p:cNvSpPr/>
          <p:nvPr/>
        </p:nvSpPr>
        <p:spPr>
          <a:xfrm>
            <a:off x="762000" y="1143000"/>
            <a:ext cx="2961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1-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ÁkFkfed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ygjh@vuqrjax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505200" y="1173778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(Primary Waves)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14400" y="1676400"/>
            <a:ext cx="788549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8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14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eh-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izfr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lsdan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ouhygjh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izek.ks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ygjh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æo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v’kk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nksUgh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inkFkkZP;k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ekrwu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d: ‘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kdrkr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inkFkkZrwu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djrkuk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kapk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tkLr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99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ruti Dev 69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533400"/>
            <a:ext cx="2513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Kruti Dev 694" pitchFamily="2" charset="0"/>
              </a:rPr>
              <a:t>varxZr</a:t>
            </a:r>
            <a:r>
              <a:rPr lang="en-US" sz="36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Kruti Dev 694" pitchFamily="2" charset="0"/>
              </a:rPr>
              <a:t>gkypkyh</a:t>
            </a:r>
            <a:r>
              <a:rPr lang="en-US" sz="36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36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09600" y="1143000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1-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ean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(Slow Movements)</a:t>
            </a:r>
            <a:endParaRPr kumimoji="0" lang="en-US" sz="20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658256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v½ m/</a:t>
            </a:r>
            <a:r>
              <a:rPr lang="en-US" sz="2800" dirty="0" err="1" smtClean="0">
                <a:solidFill>
                  <a:srgbClr val="00FF00"/>
                </a:solidFill>
                <a:latin typeface="Kruti Dev 694" pitchFamily="2" charset="0"/>
              </a:rPr>
              <a:t>oZ</a:t>
            </a:r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Kruti Dev 694" pitchFamily="2" charset="0"/>
              </a:rPr>
              <a:t>gkypkyh</a:t>
            </a:r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 </a:t>
            </a:r>
            <a:r>
              <a:rPr lang="en-US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Epeirogenic</a:t>
            </a:r>
            <a:r>
              <a:rPr lang="en-US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Movements)</a:t>
            </a:r>
            <a:endParaRPr lang="en-US" sz="20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074051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ioZr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iBkjs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eSnkus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leqæ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fdukjs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;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klkj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Hkwfe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kaMs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r;kj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3591580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Kruti Dev 694" pitchFamily="2" charset="0"/>
              </a:rPr>
              <a:t>^</a:t>
            </a:r>
            <a:r>
              <a:rPr lang="en-US" sz="2800" dirty="0" err="1" smtClean="0">
                <a:latin typeface="Kruti Dev 694" pitchFamily="2" charset="0"/>
              </a:rPr>
              <a:t>Hkw</a:t>
            </a:r>
            <a:r>
              <a:rPr lang="en-US" sz="2800" dirty="0" smtClean="0">
                <a:latin typeface="Kruti Dev 694" pitchFamily="2" charset="0"/>
              </a:rPr>
              <a:t>[</a:t>
            </a:r>
            <a:r>
              <a:rPr lang="en-US" sz="2800" dirty="0" err="1" smtClean="0">
                <a:latin typeface="Kruti Dev 694" pitchFamily="2" charset="0"/>
              </a:rPr>
              <a:t>kaM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fuekZ.kdkjh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gkypkyh</a:t>
            </a:r>
            <a:r>
              <a:rPr lang="en-US" sz="2800" dirty="0" smtClean="0">
                <a:latin typeface="Kruti Dev 694" pitchFamily="2" charset="0"/>
              </a:rPr>
              <a:t>*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838200" y="4124980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m/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oZ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371600" y="4634805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eSnkus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&amp;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jf’k;k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mRrj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vesfjdsrhy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eSnkus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iBkjs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Hkkjrkrhy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n[[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iBkj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nf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{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k.k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vkfÝdsps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iBkj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leqæ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fdukjs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fj;k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fdukjk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fQ;kWMZ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fdukjk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Mkyesf’k;u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fdukjk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b-  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2125636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i`FohP;k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varxZr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Hkkxkr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mH;k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fn’ksr</a:t>
            </a:r>
            <a:r>
              <a:rPr lang="en-US" sz="2800" dirty="0" smtClean="0">
                <a:latin typeface="Kruti Dev 694" pitchFamily="2" charset="0"/>
              </a:rPr>
              <a:t>] [</a:t>
            </a:r>
            <a:r>
              <a:rPr lang="en-US" sz="2800" dirty="0" err="1" smtClean="0">
                <a:latin typeface="Kruti Dev 694" pitchFamily="2" charset="0"/>
              </a:rPr>
              <a:t>kkywu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dk;Z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dj.kkÚ;k</a:t>
            </a:r>
            <a:r>
              <a:rPr lang="en-US" sz="2800" dirty="0" smtClean="0">
                <a:latin typeface="Kruti Dev 694" pitchFamily="2" charset="0"/>
              </a:rPr>
              <a:t> </a:t>
            </a:r>
          </a:p>
          <a:p>
            <a:pPr marL="290513" indent="-290513"/>
            <a:r>
              <a:rPr lang="en-US" sz="2800" dirty="0" smtClean="0">
                <a:latin typeface="Kruti Dev 694" pitchFamily="2" charset="0"/>
              </a:rPr>
              <a:t>	</a:t>
            </a:r>
            <a:r>
              <a:rPr lang="en-US" sz="2800" dirty="0" err="1" smtClean="0">
                <a:latin typeface="Kruti Dev 694" pitchFamily="2" charset="0"/>
              </a:rPr>
              <a:t>ean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gkypkyhauk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^m/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oZ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gkypkyh</a:t>
            </a:r>
            <a:r>
              <a:rPr lang="en-US" sz="2800" dirty="0" smtClean="0">
                <a:latin typeface="Kruti Dev 694" pitchFamily="2" charset="0"/>
              </a:rPr>
              <a:t>*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505" grpId="0"/>
      <p:bldP spid="5" grpId="0"/>
      <p:bldP spid="6" grpId="0"/>
      <p:bldP spid="7" grpId="0"/>
      <p:bldP spid="21506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7664" y="609600"/>
            <a:ext cx="1468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ygjh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pic>
        <p:nvPicPr>
          <p:cNvPr id="39938" name="Picture 2" descr="Eartjquake Wa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3556086"/>
            <a:ext cx="5372100" cy="26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morning" dir="t"/>
          </a:scene3d>
          <a:sp3d prstMaterial="dkEdge">
            <a:bevelT/>
          </a:sp3d>
        </p:spPr>
      </p:pic>
      <p:sp>
        <p:nvSpPr>
          <p:cNvPr id="5" name="Rectangle 4"/>
          <p:cNvSpPr/>
          <p:nvPr/>
        </p:nvSpPr>
        <p:spPr>
          <a:xfrm>
            <a:off x="762000" y="1143000"/>
            <a:ext cx="25603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2-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nq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¸;e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ygjh@vorjax</a:t>
            </a:r>
            <a:endParaRPr lang="en-US" sz="2800" dirty="0" smtClean="0">
              <a:solidFill>
                <a:srgbClr val="FFFF00"/>
              </a:solidFill>
              <a:latin typeface="Kruti Dev 694" pitchFamily="2" charset="0"/>
            </a:endParaRPr>
          </a:p>
          <a:p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76600" y="1173778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(Secondary Waves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14400" y="1676400"/>
            <a:ext cx="67329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4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6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eh-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izfr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lsdan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izdk‘kygjh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izek.ks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ygjh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QDr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inkFkkZP;k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ekrwu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d: ‘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kdrkr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inkFkkZrwu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djrkuk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kapk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tkLr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99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7664" y="381000"/>
            <a:ext cx="1468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Hkwdai</a:t>
            </a:r>
            <a:r>
              <a:rPr lang="en-US" sz="32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Kruti Dev 694" pitchFamily="2" charset="0"/>
              </a:rPr>
              <a:t>ygjh</a:t>
            </a:r>
            <a:endParaRPr lang="en-US" sz="32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pic>
        <p:nvPicPr>
          <p:cNvPr id="39938" name="Picture 2" descr="Eartjquake Wa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3342971"/>
            <a:ext cx="6019800" cy="29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morning" dir="t"/>
          </a:scene3d>
          <a:sp3d prstMaterial="dkEdge">
            <a:bevelT/>
          </a:sp3d>
        </p:spPr>
      </p:pic>
      <p:sp>
        <p:nvSpPr>
          <p:cNvPr id="5" name="Rectangle 4"/>
          <p:cNvSpPr/>
          <p:nvPr/>
        </p:nvSpPr>
        <p:spPr>
          <a:xfrm>
            <a:off x="762000" y="914400"/>
            <a:ext cx="2752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3-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Hkwi`”B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ygjh@i`”Brjax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00400" y="945178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(Surface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Waves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14400" y="1447800"/>
            <a:ext cx="759855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osx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lk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kkj.k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fd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- eh-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izfr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lsdan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ÁkFkfed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nq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¸;e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ygjh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f”kjksfcanw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toG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iksgpY;koj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;k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ygjhaph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Hkwi`"Bkyk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lekarj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Áokl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djrkr</a:t>
            </a:r>
            <a:endParaRPr lang="en-US" sz="2800" dirty="0" smtClean="0"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lokZr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olad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994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500232" y="381000"/>
            <a:ext cx="2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457200" y="838200"/>
            <a:ext cx="23374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oald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90600" y="1371600"/>
            <a:ext cx="7620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7525" marR="0" lvl="0" indent="-517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thohr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gkuh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517525" marR="0" lvl="0" indent="-517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ÁLrjHkax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517525" marR="0" lvl="0" indent="-517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njMh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dkslG.ks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Hkwfeikr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u|kaps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Áokg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ekxZ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cnyrkr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okgrqd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nG.koG.k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O;oLFkk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dksyeMrs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oht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iqjoBk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kaMhr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ohtsP;k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rkjk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rqVwu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vkxh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ykxrkr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u|kaoj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cka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kysyh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kj.ks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QqVrkr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R;keqGs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egkiwj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srkr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kjs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bekjrhauk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Hksxk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R;kaph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&gt;M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yksd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cs?kj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Tkhorhgkuh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kY;koj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Ásrs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dqtwu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vusd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Ádkjps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jksx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iljrkr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Hkwty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ikrGh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kkykors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Rlqukeh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1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1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14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0232" y="381000"/>
            <a:ext cx="2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838200"/>
            <a:ext cx="2331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kk;d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609600" y="1447800"/>
            <a:ext cx="8092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7525" marR="0" lvl="0" indent="-51752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tfeuhpk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foLr`r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kkyh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kpwu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R;kfBdk.kh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ljksojkaph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unhP;k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ÁokgekxkZrhy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HkwHkkx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kkyh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kpY;kus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ufou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kC;kaph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osGk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Hkwty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ikrGhr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ok&lt;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HkwxHkkZrhy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kfuts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Hkwi`"Bkoj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srkr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dkgh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fBdk.kh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xje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ik.;kps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&gt;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js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fuekZ.k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gksrkr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leqæ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fdukÚ;kyxrpk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kkMÓkaph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fufeZrh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fBdk.kh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canjkapk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fodkl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u|kauh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vkiys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cnyY;keqGs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ufou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‘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ksrh;ksX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lqfid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tehu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r;kj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gksrs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  <a:p>
            <a:pPr marL="517525" marR="0" lvl="0" indent="-5175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0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0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0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0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E:\rRABSq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7" y="1028700"/>
            <a:ext cx="7929563" cy="5143500"/>
          </a:xfrm>
          <a:prstGeom prst="rect">
            <a:avLst/>
          </a:prstGeom>
          <a:noFill/>
          <a:effectLst>
            <a:glow rad="139700">
              <a:srgbClr val="000000">
                <a:alpha val="61176"/>
              </a:srgbClr>
            </a:glow>
          </a:effectLst>
        </p:spPr>
      </p:pic>
      <p:sp>
        <p:nvSpPr>
          <p:cNvPr id="12" name="Freeform 11"/>
          <p:cNvSpPr/>
          <p:nvPr/>
        </p:nvSpPr>
        <p:spPr>
          <a:xfrm>
            <a:off x="6446520" y="1447800"/>
            <a:ext cx="1684020" cy="4632960"/>
          </a:xfrm>
          <a:custGeom>
            <a:avLst/>
            <a:gdLst>
              <a:gd name="connsiteX0" fmla="*/ 152400 w 1684020"/>
              <a:gd name="connsiteY0" fmla="*/ 0 h 4632960"/>
              <a:gd name="connsiteX1" fmla="*/ 701040 w 1684020"/>
              <a:gd name="connsiteY1" fmla="*/ 731520 h 4632960"/>
              <a:gd name="connsiteX2" fmla="*/ 228600 w 1684020"/>
              <a:gd name="connsiteY2" fmla="*/ 2011680 h 4632960"/>
              <a:gd name="connsiteX3" fmla="*/ 1173480 w 1684020"/>
              <a:gd name="connsiteY3" fmla="*/ 2651760 h 4632960"/>
              <a:gd name="connsiteX4" fmla="*/ 1630680 w 1684020"/>
              <a:gd name="connsiteY4" fmla="*/ 3489960 h 4632960"/>
              <a:gd name="connsiteX5" fmla="*/ 853440 w 1684020"/>
              <a:gd name="connsiteY5" fmla="*/ 4267200 h 4632960"/>
              <a:gd name="connsiteX6" fmla="*/ 0 w 1684020"/>
              <a:gd name="connsiteY6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020" h="4632960">
                <a:moveTo>
                  <a:pt x="152400" y="0"/>
                </a:moveTo>
                <a:cubicBezTo>
                  <a:pt x="420370" y="198120"/>
                  <a:pt x="688340" y="396240"/>
                  <a:pt x="701040" y="731520"/>
                </a:cubicBezTo>
                <a:cubicBezTo>
                  <a:pt x="713740" y="1066800"/>
                  <a:pt x="149860" y="1691640"/>
                  <a:pt x="228600" y="2011680"/>
                </a:cubicBezTo>
                <a:cubicBezTo>
                  <a:pt x="307340" y="2331720"/>
                  <a:pt x="939800" y="2405380"/>
                  <a:pt x="1173480" y="2651760"/>
                </a:cubicBezTo>
                <a:cubicBezTo>
                  <a:pt x="1407160" y="2898140"/>
                  <a:pt x="1684020" y="3220720"/>
                  <a:pt x="1630680" y="3489960"/>
                </a:cubicBezTo>
                <a:cubicBezTo>
                  <a:pt x="1577340" y="3759200"/>
                  <a:pt x="1125220" y="4076700"/>
                  <a:pt x="853440" y="4267200"/>
                </a:cubicBezTo>
                <a:cubicBezTo>
                  <a:pt x="581660" y="4457700"/>
                  <a:pt x="290830" y="4545330"/>
                  <a:pt x="0" y="463296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1295400"/>
            <a:ext cx="95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lScsfj;k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1981200"/>
            <a:ext cx="750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tiku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3124200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fQfyikbZUl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3657600"/>
            <a:ext cx="896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U;wfxuh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3800" y="5105400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U;wf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&gt;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yaM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5638800"/>
            <a:ext cx="2786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vaVkfDVZdk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kaM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&amp;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iwoZ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Hkkx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4648200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fpyh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2133600" y="4038600"/>
            <a:ext cx="52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is: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90600" y="3124200"/>
            <a:ext cx="1043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esfDldks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2133600" y="29718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osLVbafMt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csVs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990600" y="2362200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dWfyQksfuZ;k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1524000" y="1752600"/>
            <a:ext cx="1295400" cy="3276600"/>
          </a:xfrm>
          <a:custGeom>
            <a:avLst/>
            <a:gdLst>
              <a:gd name="connsiteX0" fmla="*/ 1295400 w 1295400"/>
              <a:gd name="connsiteY0" fmla="*/ 3276600 h 3276600"/>
              <a:gd name="connsiteX1" fmla="*/ 1143000 w 1295400"/>
              <a:gd name="connsiteY1" fmla="*/ 2400300 h 3276600"/>
              <a:gd name="connsiteX2" fmla="*/ 660400 w 1295400"/>
              <a:gd name="connsiteY2" fmla="*/ 1727200 h 3276600"/>
              <a:gd name="connsiteX3" fmla="*/ 584200 w 1295400"/>
              <a:gd name="connsiteY3" fmla="*/ 1536700 h 3276600"/>
              <a:gd name="connsiteX4" fmla="*/ 889000 w 1295400"/>
              <a:gd name="connsiteY4" fmla="*/ 1282700 h 3276600"/>
              <a:gd name="connsiteX5" fmla="*/ 1028700 w 1295400"/>
              <a:gd name="connsiteY5" fmla="*/ 927100 h 3276600"/>
              <a:gd name="connsiteX6" fmla="*/ 711200 w 1295400"/>
              <a:gd name="connsiteY6" fmla="*/ 596900 h 3276600"/>
              <a:gd name="connsiteX7" fmla="*/ 0 w 1295400"/>
              <a:gd name="connsiteY7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5400" h="3276600">
                <a:moveTo>
                  <a:pt x="1295400" y="3276600"/>
                </a:moveTo>
                <a:cubicBezTo>
                  <a:pt x="1272116" y="2967566"/>
                  <a:pt x="1248833" y="2658533"/>
                  <a:pt x="1143000" y="2400300"/>
                </a:cubicBezTo>
                <a:cubicBezTo>
                  <a:pt x="1037167" y="2142067"/>
                  <a:pt x="753533" y="1871133"/>
                  <a:pt x="660400" y="1727200"/>
                </a:cubicBezTo>
                <a:cubicBezTo>
                  <a:pt x="567267" y="1583267"/>
                  <a:pt x="546100" y="1610783"/>
                  <a:pt x="584200" y="1536700"/>
                </a:cubicBezTo>
                <a:cubicBezTo>
                  <a:pt x="622300" y="1462617"/>
                  <a:pt x="814917" y="1384300"/>
                  <a:pt x="889000" y="1282700"/>
                </a:cubicBezTo>
                <a:cubicBezTo>
                  <a:pt x="963083" y="1181100"/>
                  <a:pt x="1058333" y="1041400"/>
                  <a:pt x="1028700" y="927100"/>
                </a:cubicBezTo>
                <a:cubicBezTo>
                  <a:pt x="999067" y="812800"/>
                  <a:pt x="882650" y="751417"/>
                  <a:pt x="711200" y="596900"/>
                </a:cubicBezTo>
                <a:cubicBezTo>
                  <a:pt x="539750" y="442383"/>
                  <a:pt x="269875" y="221191"/>
                  <a:pt x="0" y="0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904717" y="381000"/>
            <a:ext cx="33345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Hkwdaikps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tkxfrd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forj.k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00420" y="1143000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1-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iWflfQd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iêk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6" grpId="0"/>
      <p:bldP spid="6" grpId="1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 animBg="1"/>
      <p:bldP spid="55297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E:\rRABSq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7" y="1028700"/>
            <a:ext cx="7929563" cy="5143500"/>
          </a:xfrm>
          <a:prstGeom prst="rect">
            <a:avLst/>
          </a:prstGeom>
          <a:noFill/>
          <a:effectLst>
            <a:glow rad="139700">
              <a:srgbClr val="000000">
                <a:alpha val="61176"/>
              </a:srgb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3276600" y="1219200"/>
            <a:ext cx="2315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2- e/;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Hkw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kaMh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;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iêk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Kruti Dev 69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2362200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nf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{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k.k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;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qjksi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2743200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bjk.k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0" y="2514600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cyqfpLrku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304800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vQxkf.kLrku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2819400"/>
            <a:ext cx="715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Hkkjr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971800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E;kuekj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9800" y="3657600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baMksusf’k;k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" y="3810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vkYil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~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fgeky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ufou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kMhP;k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ioZrkanjE;kupk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Áns’kkpk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lekos’k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E:\rRABSq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7" y="1028700"/>
            <a:ext cx="7929563" cy="5143500"/>
          </a:xfrm>
          <a:prstGeom prst="rect">
            <a:avLst/>
          </a:prstGeom>
          <a:noFill/>
          <a:effectLst>
            <a:glow rad="139700">
              <a:srgbClr val="000000">
                <a:alpha val="61176"/>
              </a:srgb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3276600" y="1219200"/>
            <a:ext cx="244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3-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iwoZ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vkfQzdspk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iêk</a:t>
            </a:r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Kruti Dev 69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" y="3810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vkYil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~ o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fgeky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;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ufou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?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kMhP;k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ioZrkanjE;kupk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Áns’kkpk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lekos’k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2133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Kruti Dev 694" pitchFamily="2" charset="0"/>
              </a:rPr>
              <a:t>] </a:t>
            </a:r>
            <a:r>
              <a:rPr lang="en-US" sz="2800" dirty="0" err="1" smtClean="0">
                <a:solidFill>
                  <a:schemeClr val="bg1"/>
                </a:solidFill>
                <a:latin typeface="Kruti Dev 694" pitchFamily="2" charset="0"/>
              </a:rPr>
              <a:t>rs</a:t>
            </a:r>
            <a:endParaRPr lang="en-US" sz="2800" dirty="0">
              <a:solidFill>
                <a:schemeClr val="bg1"/>
              </a:solidFill>
              <a:latin typeface="Kruti Dev 69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0" y="2667000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lqos</a:t>
            </a:r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&gt; 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dkyO;kiklwu</a:t>
            </a:r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733800" y="29718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bfFkvksfi;k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67200" y="3352800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;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qxkaMk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67200" y="3657600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Vka</a:t>
            </a:r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&gt;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kfu;k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343400" y="3962400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]]] 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U;klk</a:t>
            </a:r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ljksoj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505200" y="4343400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fMykxksok</a:t>
            </a:r>
            <a:r>
              <a:rPr lang="en-US" dirty="0" smtClean="0">
                <a:solidFill>
                  <a:schemeClr val="bg1"/>
                </a:solidFill>
                <a:latin typeface="Kruti Dev 694" pitchFamily="2" charset="0"/>
              </a:rPr>
              <a:t> [</a:t>
            </a:r>
            <a:r>
              <a:rPr lang="en-US" dirty="0" err="1" smtClean="0">
                <a:solidFill>
                  <a:schemeClr val="bg1"/>
                </a:solidFill>
                <a:latin typeface="Kruti Dev 694" pitchFamily="2" charset="0"/>
              </a:rPr>
              <a:t>kkMh</a:t>
            </a:r>
            <a:endParaRPr lang="en-US" dirty="0">
              <a:solidFill>
                <a:schemeClr val="bg1"/>
              </a:solidFill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858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c½ </a:t>
            </a:r>
            <a:r>
              <a:rPr lang="en-US" sz="2800" dirty="0" err="1" smtClean="0">
                <a:solidFill>
                  <a:srgbClr val="00FF00"/>
                </a:solidFill>
                <a:latin typeface="Kruti Dev 694" pitchFamily="2" charset="0"/>
              </a:rPr>
              <a:t>vkMO;k</a:t>
            </a:r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Kruti Dev 694" pitchFamily="2" charset="0"/>
              </a:rPr>
              <a:t>gkypkyh</a:t>
            </a:r>
            <a:r>
              <a:rPr lang="en-US" sz="2800" dirty="0" smtClean="0">
                <a:solidFill>
                  <a:srgbClr val="00FF00"/>
                </a:solidFill>
                <a:latin typeface="Kruti Dev 694" pitchFamily="2" charset="0"/>
              </a:rPr>
              <a:t> </a:t>
            </a:r>
            <a:r>
              <a:rPr lang="en-US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Orogenic</a:t>
            </a:r>
            <a:r>
              <a:rPr lang="en-US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Movements)</a:t>
            </a:r>
            <a:endParaRPr lang="en-US" sz="20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30558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indent="-290513" algn="just"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Hkwdopkr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ean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xfrus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dk;Z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dj.kkÚ;k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gkypkyh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tsaOgk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vkMO;k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f{</a:t>
            </a:r>
            <a:r>
              <a:rPr lang="en-US" sz="2800" dirty="0" err="1" smtClean="0">
                <a:latin typeface="Kruti Dev 694" pitchFamily="2" charset="0"/>
              </a:rPr>
              <a:t>kfrt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lekarj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fn’ksus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dk;Z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djrkr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rsaOgk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gkypkyhauk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vkMO;k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^f{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kfrt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lekarj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gkypkyh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765168"/>
            <a:ext cx="2149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ioZrkaph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fufeZrh</a:t>
            </a:r>
            <a:r>
              <a:rPr lang="en-US" sz="2800" dirty="0" smtClean="0">
                <a:latin typeface="Kruti Dev 694" pitchFamily="2" charset="0"/>
              </a:rPr>
              <a:t>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3362980"/>
            <a:ext cx="3382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ioZr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fuekZ.kdkjh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gkypkyh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endParaRPr lang="en-US" sz="2800" dirty="0">
              <a:solidFill>
                <a:srgbClr val="FFFF00"/>
              </a:solidFill>
              <a:latin typeface="Kruti Dev 694" pitchFamily="2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4048780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06400" marR="0" lvl="0" indent="-406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vkMO;k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cap="none" normalizeH="0" baseline="0" dirty="0" err="1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gkypkyhaps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ifj.kke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46348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5138" indent="-465138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 smtClean="0">
                <a:latin typeface="Kruti Dev 694" pitchFamily="2" charset="0"/>
              </a:rPr>
              <a:t>oyhdj.k</a:t>
            </a:r>
            <a:r>
              <a:rPr lang="en-US" sz="2800" dirty="0" smtClean="0">
                <a:latin typeface="Kruti Dev 694" pitchFamily="2" charset="0"/>
              </a:rPr>
              <a:t> </a:t>
            </a:r>
          </a:p>
          <a:p>
            <a:pPr marL="465138" indent="-465138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ÁLrjHkax</a:t>
            </a:r>
            <a:r>
              <a:rPr lang="en-US" sz="2800" dirty="0" smtClean="0">
                <a:latin typeface="Kruti Dev 694" pitchFamily="2" charset="0"/>
              </a:rPr>
              <a:t> </a:t>
            </a:r>
            <a:endParaRPr lang="en-US" sz="2800" dirty="0"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048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00967" y="457200"/>
            <a:ext cx="3156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v½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oyhdj.k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(Folding)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838200" y="1358205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8738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HkwvarxZr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ean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gkypkyh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vkMO;k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fn’ksr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dk;Z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djhr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vlrkuk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HkwdopkP;k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e`nw</a:t>
            </a:r>
            <a:r>
              <a:rPr lang="en-US" sz="2800" dirty="0" smtClean="0"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Hkkxkl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?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kMÓk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fdaok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oGÓk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iMrkr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- ;k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fØ;syk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^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oyhdj.k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vls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Kruti Dev 694" pitchFamily="2" charset="0"/>
                <a:ea typeface="Calibri" pitchFamily="34" charset="0"/>
                <a:cs typeface="Times New Roman" pitchFamily="18" charset="0"/>
              </a:rPr>
              <a:t>Eg.krkr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ruti Dev 694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4800600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Kruti Dev 694" pitchFamily="2" charset="0"/>
              </a:rPr>
              <a:t>rj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nksu</a:t>
            </a:r>
            <a:r>
              <a:rPr lang="en-US" sz="2800" dirty="0" smtClean="0">
                <a:latin typeface="Kruti Dev 694" pitchFamily="2" charset="0"/>
              </a:rPr>
              <a:t> ?</a:t>
            </a:r>
            <a:r>
              <a:rPr lang="en-US" sz="2800" dirty="0" err="1" smtClean="0">
                <a:latin typeface="Kruti Dev 694" pitchFamily="2" charset="0"/>
              </a:rPr>
              <a:t>kMhP;k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njE;kuP;k</a:t>
            </a:r>
            <a:r>
              <a:rPr lang="en-US" sz="2800" dirty="0" smtClean="0">
                <a:latin typeface="Kruti Dev 694" pitchFamily="2" charset="0"/>
              </a:rPr>
              <a:t> [</a:t>
            </a:r>
            <a:r>
              <a:rPr lang="en-US" sz="2800" dirty="0" err="1" smtClean="0">
                <a:latin typeface="Kruti Dev 694" pitchFamily="2" charset="0"/>
              </a:rPr>
              <a:t>kksyxV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laeq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vfHkurh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(Syncline) </a:t>
            </a:r>
            <a:r>
              <a:rPr lang="en-US" sz="2800" dirty="0" err="1" smtClean="0">
                <a:latin typeface="Kruti Dev 694" pitchFamily="2" charset="0"/>
              </a:rPr>
              <a:t>vls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 </a:t>
            </a:r>
            <a:endParaRPr lang="en-US" sz="2800" dirty="0">
              <a:latin typeface="Kruti Dev 69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3294847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Kruti Dev 694" pitchFamily="2" charset="0"/>
              </a:rPr>
              <a:t>Hkwi`"Bkl</a:t>
            </a:r>
            <a:r>
              <a:rPr lang="en-US" sz="2800" dirty="0" smtClean="0">
                <a:latin typeface="Kruti Dev 694" pitchFamily="2" charset="0"/>
              </a:rPr>
              <a:t> ?</a:t>
            </a:r>
            <a:r>
              <a:rPr lang="en-US" sz="2800" dirty="0" err="1" smtClean="0">
                <a:latin typeface="Kruti Dev 694" pitchFamily="2" charset="0"/>
              </a:rPr>
              <a:t>kMÓk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iMY;kuarj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Hkwdopkpk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dkgh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oj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mapkoyk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tkrks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R;k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Hkkxkl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foeq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viurh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(Anticline)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Eg.krkr</a:t>
            </a:r>
            <a:r>
              <a:rPr lang="en-US" sz="2800" dirty="0" smtClean="0">
                <a:latin typeface="Kruti Dev 694" pitchFamily="2" charset="0"/>
              </a:rPr>
              <a:t>-</a:t>
            </a:r>
            <a:endParaRPr lang="en-US" sz="2800" dirty="0">
              <a:latin typeface="Kruti Dev 69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95828" y="1019628"/>
            <a:ext cx="3103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foeq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viurh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040047" y="1019628"/>
            <a:ext cx="311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laeq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[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err="1" smtClean="0">
                <a:latin typeface="Kruti Dev 694" pitchFamily="2" charset="0"/>
              </a:rPr>
              <a:t>fdaok</a:t>
            </a:r>
            <a:r>
              <a:rPr lang="en-US" sz="2800" dirty="0" smtClean="0">
                <a:latin typeface="Kruti Dev 694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^</a:t>
            </a:r>
            <a:r>
              <a:rPr lang="en-US" sz="2800" dirty="0" err="1" smtClean="0">
                <a:solidFill>
                  <a:srgbClr val="FFFF00"/>
                </a:solidFill>
                <a:latin typeface="Kruti Dev 694" pitchFamily="2" charset="0"/>
              </a:rPr>
              <a:t>vfHkurh</a:t>
            </a:r>
            <a:r>
              <a:rPr lang="en-US" sz="2800" dirty="0" smtClean="0">
                <a:solidFill>
                  <a:srgbClr val="FFFF00"/>
                </a:solidFill>
                <a:latin typeface="Kruti Dev 694" pitchFamily="2" charset="0"/>
              </a:rPr>
              <a:t>*</a:t>
            </a:r>
            <a:endParaRPr lang="en-US" sz="2800" dirty="0"/>
          </a:p>
        </p:txBody>
      </p:sp>
    </p:spTree>
    <p:controls>
      <p:control spid="18437" name="ShockwaveFlash1" r:id="rId2" imgW="3734321" imgH="3580952"/>
      <p:control spid="18438" name="ShockwaveFlash2" r:id="rId3" imgW="3657143" imgH="3580952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1000"/>
            <a:ext cx="84582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09" name="Picture 1" descr="Fol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768" y="2133600"/>
            <a:ext cx="715846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000000"/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3569162" y="457200"/>
            <a:ext cx="2005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oyhdj.k</a:t>
            </a:r>
            <a:r>
              <a:rPr lang="en-US" sz="4400" dirty="0" smtClean="0">
                <a:solidFill>
                  <a:srgbClr val="FFFF00"/>
                </a:solidFill>
                <a:latin typeface="Kruti Dev 694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(Folding)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2283</TotalTime>
  <Words>1902</Words>
  <Application>Microsoft Office PowerPoint</Application>
  <PresentationFormat>On-screen Show (4:3)</PresentationFormat>
  <Paragraphs>304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ycu</dc:creator>
  <cp:lastModifiedBy>Amol Patil</cp:lastModifiedBy>
  <cp:revision>352</cp:revision>
  <dcterms:created xsi:type="dcterms:W3CDTF">2006-08-16T00:00:00Z</dcterms:created>
  <dcterms:modified xsi:type="dcterms:W3CDTF">2017-09-18T12:44:32Z</dcterms:modified>
</cp:coreProperties>
</file>