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C6D0-B779-0C41-8EF1-7E839D142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52B5F-0767-F14F-BFC2-0EEE1141A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18DB-7B98-7242-8544-D47BE99B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41EE-7917-F749-929F-5F54B7B6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5E63-F5C9-534C-9398-3F8D4764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05CE-DC28-A645-BD69-3B932E2B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03857-3746-D44C-8AED-3B0F5F859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D838B-7FB2-014C-84F9-7D3B173F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249DC-7120-444D-B387-BC51ACA9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0841D-B4CA-8048-993E-D00EC42D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3981-3582-0643-A658-89EDAAB93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A94D-8990-E940-8FF9-3BB7C028D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2295A-B298-C945-90BA-40176A63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C0E1B-1FA6-4448-91DC-A5FF82F0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BE6A-7E39-9B49-BF80-3078563A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049D-DEEB-FC48-A768-54B9908E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C15F4-F2C3-7B49-A676-5DE9D09F6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36E03-1ABC-2444-A8E4-95DF10EA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4CBC4-4EFC-4F4A-AE22-A978B677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903F6-C9C2-CD45-B83F-590AF78F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4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5E97-7CAE-3F48-89C6-54A41600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4DB45-359D-B54C-84D8-242DABEEB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8E83-7A38-0945-97D6-F923CBD4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EB966-04F3-674E-9D70-06344412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36FD8-F24F-E146-8BE6-D4B6B6E6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5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F7AB-EECD-9E49-BFA1-58B1ACD9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E26B7-3B12-4D48-88C5-84241DAB0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4C8B6-729F-304B-A995-376B19181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3F768-534F-C449-B27E-F4D1944A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9CB59-E685-504B-8733-077C75FA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E5AE2-D289-3642-9845-49386AD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EB0B-35AA-874A-8D61-A72B189F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2138-6D76-2345-AF9D-00A76CF9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50EC-10A1-684F-B013-D2AEDBD63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182D6-126F-8A41-AEFF-563B124B6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CC5F0-5D8A-8C4B-99E1-0433D5A1B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6BFE0D-E0B1-304A-9668-CCC74F11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2831A-5C44-A44D-870F-FD4F3352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8D99A-6A56-364A-A596-53E9B6D8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EF52-EAC4-0046-AEAE-04F7CF42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4A202-E2D4-E449-96D4-CFD8AD69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3D78E-00DD-4E4C-A17A-3E7F1F14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5CF09-D386-684B-9322-F9EF3BC4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0632C-325F-654B-8E0E-DA57D298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CCBD47-99E8-B04E-8D9D-23C0E47D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FBC9B-BE95-6A43-8873-B72B042B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D189-977F-2D4E-A9A6-66DBE47B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0B83E-137E-1749-B674-23C03DA71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B0804-2006-DE4E-A5DA-BDB50B476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0AAC6-92AA-514E-9BB5-AE991ACB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88AC1-B6DB-F641-BE94-34C1EF48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B93D-1846-9545-B4CF-168F5CD0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1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DB46-D4F8-E04C-987C-5B003C43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B800E-1216-C94D-A67B-AB024A828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F96D8-F187-974B-B518-1E90DAFA4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323FA-9DEB-9547-ADFD-AF98E6FC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88809-D933-D74F-A7A3-4611E43D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EAE37-4BE7-4A4B-B32F-C1F4796A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6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592A1-6EF5-5144-BDF9-C16D4798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1620C-4AFF-C84D-ABAA-8833F4C5D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10F4-5C73-1441-8A32-FCC0881EF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C3BB-9ECD-A444-B94C-6C7DA763852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44F17-83A5-B140-B937-68AD42A94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C815-6D89-1D49-BD1D-E65F5726D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5FCD-42E9-2F44-9E15-1AFC98B4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A263-FB15-C84C-8204-905B0466B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297" y="7294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B. Sc.I Sem.I</a:t>
            </a:r>
            <a:b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b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DSC-6A Calculus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EC579-8CBF-814C-BCDE-947754227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469" y="3422930"/>
            <a:ext cx="9144000" cy="1655762"/>
          </a:xfrm>
        </p:spPr>
        <p:txBody>
          <a:bodyPr>
            <a:normAutofit/>
          </a:bodyPr>
          <a:lstStyle/>
          <a:p>
            <a:r>
              <a:rPr lang="en-I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Unit- 1 Mean Value Theorem and Indeterminate Forms</a:t>
            </a:r>
            <a:endParaRPr lang="en-US" sz="40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8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D237-B36C-C54A-A132-3D0FEEE4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Mean Value Theorem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BAFE-C974-3846-A21A-8104FF17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735"/>
            <a:ext cx="10515600" cy="4351338"/>
          </a:xfrm>
        </p:spPr>
        <p:txBody>
          <a:bodyPr/>
          <a:lstStyle/>
          <a:p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Introduction-</a:t>
            </a:r>
            <a:r>
              <a:rPr lang="en-IN"/>
              <a:t> </a:t>
            </a: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If a function </a:t>
            </a:r>
            <a:r>
              <a:rPr lang="en-IN" b="1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b="1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is defined over an interval 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[a,b].  Let   c </a:t>
            </a:r>
            <a:r>
              <a:rPr lang="en-IN" b="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</a:t>
            </a: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 and if the function f has a special property at c, then c is called mean value and the property is known as mean value theorem.</a:t>
            </a:r>
          </a:p>
          <a:p>
            <a:pPr marL="0" indent="0">
              <a:buNone/>
            </a:pP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 this unit we see three mean value theorems.      </a:t>
            </a:r>
          </a:p>
          <a:p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 – A number x is said to belongs to</a:t>
            </a:r>
          </a:p>
          <a:p>
            <a:pPr marL="0" indent="0">
              <a:buNone/>
            </a:pP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        i) a closed interval 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[a,b], if a </a:t>
            </a:r>
            <a:r>
              <a:rPr lang="en-IN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≤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IN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≤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  <a:p>
            <a:pPr marL="0" indent="0">
              <a:buNone/>
            </a:pPr>
            <a:r>
              <a:rPr lang="en-IN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ii) an open interval (a</a:t>
            </a:r>
            <a:r>
              <a:rPr lang="en-IN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,b), a &lt; x &lt; b.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7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99D8-A244-B947-92B7-6B08591E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47" y="668734"/>
            <a:ext cx="10216753" cy="1914923"/>
          </a:xfrm>
        </p:spPr>
        <p:txBody>
          <a:bodyPr>
            <a:noAutofit/>
          </a:bodyPr>
          <a:lstStyle/>
          <a:p>
            <a:r>
              <a:rPr lang="en-I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Rolle’s theorem- 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If function </a:t>
            </a:r>
            <a:r>
              <a:rPr lang="en-IN" sz="28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b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i) continuous in closed interval </a:t>
            </a:r>
            <a:r>
              <a:rPr lang="en-IN" sz="28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</a:t>
            </a:r>
            <a:br>
              <a:rPr lang="en-IN" sz="28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ii) differentiable in the open interval </a:t>
            </a:r>
            <a:r>
              <a:rPr lang="en-IN" sz="28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8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a,b) and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iii) </a:t>
            </a:r>
            <a:r>
              <a:rPr lang="en-IN" sz="28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f(a) = f(b) </a:t>
            </a:r>
            <a:br>
              <a:rPr lang="en-IN" sz="28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then there exist at least one value </a:t>
            </a:r>
            <a:r>
              <a:rPr lang="en-IN" sz="28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IN" sz="28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28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 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such that f’(c) = 0.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0D2D-AF61-0B4E-A9AD-92D0BBBF9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2619376"/>
            <a:ext cx="9270206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Proof- </a:t>
            </a: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Since, f is continuous </a:t>
            </a:r>
            <a:r>
              <a:rPr lang="en-IN" sz="2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[a,b]. Hence, f</a:t>
            </a: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is bounded in </a:t>
            </a:r>
            <a:r>
              <a:rPr lang="en-IN" sz="2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 </a:t>
            </a: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and so it attains its bounds.</a:t>
            </a:r>
          </a:p>
          <a:p>
            <a:pPr marL="0" indent="0">
              <a:buNone/>
            </a:pP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Let M be a least upper bound and m be greatest lower bound of f in </a:t>
            </a:r>
            <a:r>
              <a:rPr lang="en-IN" sz="2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[a,b].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000" b="1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I</a:t>
            </a: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Let M= m, then</a:t>
            </a: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f(x)= </a:t>
            </a: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 m, for every x </a:t>
            </a:r>
            <a:r>
              <a:rPr lang="en-IN" sz="2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2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,b).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This means that f(x) is a constant function in </a:t>
            </a:r>
            <a:r>
              <a:rPr lang="en-IN" sz="2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IN" sz="2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,b).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>
                <a:solidFill>
                  <a:srgbClr val="282829"/>
                </a:solidFill>
                <a:effectLst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∴ </a:t>
            </a: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f’(x) = 0, </a:t>
            </a:r>
            <a:r>
              <a:rPr lang="en-IN" sz="2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∀ </a:t>
            </a: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IN" sz="2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2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each point c </a:t>
            </a:r>
            <a:r>
              <a:rPr lang="en-IN" sz="2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2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,b), we have, 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f’(c) = 0</a:t>
            </a:r>
          </a:p>
          <a:p>
            <a:pPr marL="0" indent="0">
              <a:buNone/>
            </a:pPr>
            <a:r>
              <a:rPr lang="en-IN" sz="2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in this case theorem is true.</a:t>
            </a:r>
          </a:p>
          <a:p>
            <a:pPr marL="0" indent="0">
              <a:buNone/>
            </a:pPr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7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2E5AE0-695C-4140-9FFA-EF5AB492EF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4406" y="767953"/>
                <a:ext cx="10965657" cy="5241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000" b="1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II-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M= m, then in this case either M or m or both different from f(a) and f(b).</a:t>
                </a:r>
              </a:p>
              <a:p>
                <a:pPr marL="0" indent="0">
                  <a:buNone/>
                </a:pP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purpose of definiteness.</a:t>
                </a:r>
              </a:p>
              <a:p>
                <a:pPr marL="0" indent="0">
                  <a:buNone/>
                </a:pP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M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 f(a). Since f(x) is continuous in </a:t>
                </a:r>
                <a:r>
                  <a:rPr lang="en-IN" sz="2000" i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</a:t>
                </a:r>
                <a:r>
                  <a:rPr lang="en-IN" sz="200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,b).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Hence there exists at least one point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IN" sz="2000" i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∈ (a</a:t>
                </a:r>
                <a:r>
                  <a:rPr lang="en-IN" sz="200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,b)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such that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f(c) = M and M is greatest value of f in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[a,b].</a:t>
                </a:r>
              </a:p>
              <a:p>
                <a:pPr marL="0" indent="0">
                  <a:buNone/>
                </a:pPr>
                <a:r>
                  <a:rPr lang="en-US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∴</a:t>
                </a:r>
                <a:r>
                  <a:rPr lang="en-IN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for any h &gt; 0, we have, </a:t>
                </a:r>
              </a:p>
              <a:p>
                <a:pPr marL="0" indent="0">
                  <a:buNone/>
                </a:pPr>
                <a:r>
                  <a:rPr lang="en-IN" sz="2000">
                    <a:solidFill>
                      <a:srgbClr val="282829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f(c+h)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f(c)    .       &amp;.        f(c-h)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f(c) </a:t>
                </a:r>
              </a:p>
              <a:p>
                <a:pPr marL="0" indent="0">
                  <a:buNone/>
                </a:pPr>
                <a:r>
                  <a:rPr lang="en-US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∴</a:t>
                </a:r>
                <a:r>
                  <a:rPr lang="en-IN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f(c+h) - f(c)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       &amp;.     f(c-h) - f(c)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0,. </a:t>
                </a:r>
                <a:r>
                  <a:rPr lang="en-IN" sz="2000" b="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∀ c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000" i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∈ (a</a:t>
                </a:r>
                <a:r>
                  <a:rPr lang="en-IN" sz="200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,b)</a:t>
                </a:r>
              </a:p>
              <a:p>
                <a:pPr marL="0" indent="0">
                  <a:buNone/>
                </a:pPr>
                <a:r>
                  <a:rPr lang="en-US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∴</a:t>
                </a:r>
                <a14:m>
                  <m:oMath xmlns:m="http://schemas.openxmlformats.org/officeDocument/2006/math">
                    <m:r>
                      <a:rPr lang="en-IN" sz="2000" smtClean="0">
                        <a:solidFill>
                          <a:srgbClr val="28282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IN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endChr m:val="]"/>
                                <m:ctrlP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func>
                  </m:oMath>
                </a14:m>
                <a:r>
                  <a:rPr lang="en-IN" sz="2000" kern="120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≤0.         &amp;      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endChr m:val="]"/>
                                <m:ctrlP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func>
                  </m:oMath>
                </a14:m>
                <a:r>
                  <a:rPr lang="en-IN" sz="200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IN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</a:p>
              <a:p>
                <a:pPr marL="0" indent="0">
                  <a:buNone/>
                </a:pPr>
                <a:r>
                  <a:rPr lang="en-US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∴ </a:t>
                </a:r>
                <a:r>
                  <a:rPr lang="en-IN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we get,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f’(c) </a:t>
                </a:r>
                <a:r>
                  <a:rPr lang="en-IN" sz="2000" kern="120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         &amp;. f’(c) </a:t>
                </a:r>
                <a:r>
                  <a:rPr lang="en-IN" sz="200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</a:p>
              <a:p>
                <a:pPr marL="0" indent="0">
                  <a:buNone/>
                </a:pPr>
                <a:r>
                  <a:rPr lang="en-US" sz="2000">
                    <a:solidFill>
                      <a:srgbClr val="282829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∴ </a:t>
                </a: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f’(c) = 0 ,      c </a:t>
                </a:r>
                <a:r>
                  <a:rPr lang="en-IN" sz="2000" i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∈ (a</a:t>
                </a:r>
                <a:r>
                  <a:rPr lang="en-IN" sz="2000" i="0">
                    <a:solidFill>
                      <a:srgbClr val="3C404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,b)</a:t>
                </a:r>
              </a:p>
              <a:p>
                <a:pPr marL="0" indent="0">
                  <a:buNone/>
                </a:pPr>
                <a:r>
                  <a:rPr lang="en-IN" sz="2000">
                    <a:solidFill>
                      <a:srgbClr val="3C40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Hence the proof.</a:t>
                </a:r>
                <a:endParaRPr lang="en-US" sz="20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2E5AE0-695C-4140-9FFA-EF5AB492EF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4406" y="767953"/>
                <a:ext cx="10965657" cy="5241728"/>
              </a:xfrm>
              <a:blipFill>
                <a:blip r:embed="rId2"/>
                <a:stretch>
                  <a:fillRect l="-556" t="-1279" r="-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16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10BAA763-1220-AB4F-9E29-3DFE9D9FA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39" y="4802783"/>
            <a:ext cx="2008386" cy="599426"/>
          </a:xfr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DF41FB1-4431-5745-9666-07AA88A7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01" y="1275953"/>
            <a:ext cx="10716221" cy="4689078"/>
          </a:xfrm>
        </p:spPr>
        <p:txBody>
          <a:bodyPr>
            <a:normAutofit/>
          </a:bodyPr>
          <a:lstStyle/>
          <a:p>
            <a:r>
              <a:rPr lang="en-I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Lagrange Mean Value Theorem- 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If function 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b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i) continuous in closed interval </a:t>
            </a:r>
            <a: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</a:t>
            </a:r>
            <a:b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ii) differentiable in the open interval </a:t>
            </a:r>
            <a:r>
              <a:rPr lang="en-IN" sz="4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a,b) </a:t>
            </a:r>
            <a:b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then there exist at least one value 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IN" sz="4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 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such that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70014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C86E-DBC2-3E48-ACFF-31B04D734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1922"/>
            <a:ext cx="10515600" cy="5314156"/>
          </a:xfrm>
        </p:spPr>
        <p:txBody>
          <a:bodyPr>
            <a:normAutofit/>
          </a:bodyPr>
          <a:lstStyle/>
          <a:p>
            <a:r>
              <a:rPr lang="en-I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Cauchy’s Mean Value Theorem- 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If function 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b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i) continuous in closed interval </a:t>
            </a:r>
            <a: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[a,b]</a:t>
            </a:r>
            <a:b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ii) differentiable in the open interval </a:t>
            </a:r>
            <a:r>
              <a:rPr lang="en-IN" sz="4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a,b) </a:t>
            </a:r>
            <a:b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b="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iii) g’(x) ≠ 0, ∀ </a:t>
            </a:r>
            <a:r>
              <a:rPr lang="en-IN" sz="4000">
                <a:solidFill>
                  <a:srgbClr val="3C40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IN" sz="4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</a:t>
            </a:r>
            <a:b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then there exist at least one value 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IN" sz="400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∈ (a</a:t>
            </a:r>
            <a:r>
              <a:rPr lang="en-IN" sz="4000" i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,b) </a:t>
            </a:r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such that </a:t>
            </a:r>
            <a:endParaRPr lang="en-US" sz="4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C9E39E1-2BD9-2A44-8DB3-6D5EFCB64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44" y="4816075"/>
            <a:ext cx="3113484" cy="10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6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4080-CF8C-B043-BC9B-428F03721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37" y="633015"/>
            <a:ext cx="10515600" cy="1325563"/>
          </a:xfrm>
        </p:spPr>
        <p:txBody>
          <a:bodyPr/>
          <a:lstStyle/>
          <a:p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Geometrical Interpretation of Rolle’s Theorem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DCC7BE-2D49-C940-AA9E-1A8246C47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62" y="1714500"/>
            <a:ext cx="3467100" cy="3429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F0E230-277A-7947-B74F-D74548169F3B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E5C4A7-5E1A-0448-87B8-E3C079D2903E}"/>
              </a:ext>
            </a:extLst>
          </p:cNvPr>
          <p:cNvSpPr txBox="1"/>
          <p:nvPr/>
        </p:nvSpPr>
        <p:spPr>
          <a:xfrm>
            <a:off x="692945" y="1815404"/>
            <a:ext cx="601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8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given graph, the curve y =</a:t>
            </a:r>
            <a:r>
              <a:rPr lang="en-IN" sz="28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</a:t>
            </a:r>
            <a:r>
              <a:rPr lang="en-IN" sz="28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(x)  is continuous between x =a  and x = b and at every point, within the interval, it is possible to draw a tangent and ordinates corresponding to the abscissa and are equal then there exists at least one tangent to the curve which is parallel to the x-axis.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0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78A5-8784-4549-B7BB-67D333D9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Geometrical Interpretation of Lagrange’s mean value Theorem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ECE9-7EDE-2D4C-8C57-299D16F84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7" y="1522015"/>
            <a:ext cx="7162801" cy="4568032"/>
          </a:xfrm>
        </p:spPr>
        <p:txBody>
          <a:bodyPr>
            <a:noAutofit/>
          </a:bodyPr>
          <a:lstStyle/>
          <a:p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given graph the curve y =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(x)  is continuous from x = a and x = b and differentiable within the closed interval [a,b] then according to Lagrange’s mean value theorem, for any function that is continuous on [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and differentiable on (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then there exists some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the interval (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such that the secant joining the endpoints of the interval [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is parallel to the tangent at </a:t>
            </a:r>
            <a:r>
              <a:rPr lang="en-IN" sz="3200" b="0" i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3200" b="0" i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5437F-9776-2A42-98FF-9A7A9474CB82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5126DD5-3863-0B43-82A2-BED89CF82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527" y="1742282"/>
            <a:ext cx="4248305" cy="337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5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40CE-1E16-9444-8C7E-0058EB5D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41539-3764-A142-8E3A-E8FE80CA7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B. Sc.I Sem.I Mathematics DSC-6A Calculus</vt:lpstr>
      <vt:lpstr>Mean Value Theorem</vt:lpstr>
      <vt:lpstr>Rolle’s theorem- If function f(x) is            i) continuous in closed interval [a,b]           ii) differentiable in the open interval (a,b) and            iii) f(a) = f(b)   then there exist at least one value c ∈ (a,b) such that f’(c) = 0.</vt:lpstr>
      <vt:lpstr>PowerPoint Presentation</vt:lpstr>
      <vt:lpstr>Lagrange Mean Value Theorem- If function f(x) is            i) continuous in closed interval [a,b]           ii) differentiable in the open interval (a,b)   then there exist at least one value c ∈ (a,b) such that </vt:lpstr>
      <vt:lpstr>Cauchy’s Mean Value Theorem- If function f(x) is            i) continuous in closed interval [a,b]           ii) differentiable in the open interval (a,b)            iii) g’(x) ≠ 0, ∀ x ∈ (a,b)  then there exist at least one value c ∈ (a,b) such that </vt:lpstr>
      <vt:lpstr>Geometrical Interpretation of Rolle’s Theorem</vt:lpstr>
      <vt:lpstr>Geometrical Interpretation of Lagrange’s mean value Theorem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Sc.I Sem.I Mathematics DSC-6A Calculus</dc:title>
  <dc:creator>Unknown User</dc:creator>
  <cp:lastModifiedBy>Unknown User</cp:lastModifiedBy>
  <cp:revision>5</cp:revision>
  <dcterms:created xsi:type="dcterms:W3CDTF">2021-06-14T15:22:06Z</dcterms:created>
  <dcterms:modified xsi:type="dcterms:W3CDTF">2021-06-15T08:55:34Z</dcterms:modified>
</cp:coreProperties>
</file>